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12" r:id="rId1"/>
    <p:sldMasterId id="2147484476" r:id="rId2"/>
    <p:sldMasterId id="2147484500" r:id="rId3"/>
  </p:sldMasterIdLst>
  <p:handoutMasterIdLst>
    <p:handoutMasterId r:id="rId8"/>
  </p:handoutMasterIdLst>
  <p:sldIdLst>
    <p:sldId id="332" r:id="rId4"/>
    <p:sldId id="259" r:id="rId5"/>
    <p:sldId id="333" r:id="rId6"/>
    <p:sldId id="334" r:id="rId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BA"/>
    <a:srgbClr val="008080"/>
    <a:srgbClr val="FFFF99"/>
    <a:srgbClr val="0033CC"/>
    <a:srgbClr val="3333CC"/>
    <a:srgbClr val="CF4507"/>
    <a:srgbClr val="B7DEE8"/>
    <a:srgbClr val="9D7F5F"/>
    <a:srgbClr val="5078A2"/>
    <a:srgbClr val="C9C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81" autoAdjust="0"/>
    <p:restoredTop sz="94700" autoAdjust="0"/>
  </p:normalViewPr>
  <p:slideViewPr>
    <p:cSldViewPr>
      <p:cViewPr varScale="1">
        <p:scale>
          <a:sx n="88" d="100"/>
          <a:sy n="88" d="100"/>
        </p:scale>
        <p:origin x="826" y="96"/>
      </p:cViewPr>
      <p:guideLst>
        <p:guide orient="horz" pos="3702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383D1-80FD-4009-B31F-03F0B6C60CD1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7449C-A26F-412D-8F21-FF92DB00F9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874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37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50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163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2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66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1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23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04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26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29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2634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63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874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60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624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01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760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206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36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05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80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4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AEE73-4B3A-4EAA-80B2-8816C1D9264A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D9BE9-6090-4548-8ADA-E25EF21D8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090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CE00ED-2AFE-4B58-BAFB-AC353678A23C}" type="datetimeFigureOut">
              <a:rPr lang="ko-KR" altLang="en-US" smtClean="0"/>
              <a:pPr/>
              <a:t>2020-03-20</a:t>
            </a:fld>
            <a:endParaRPr lang="ko-KR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BD1D52-8958-46F7-AC2B-8F4BF84E5F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76F85-3310-4095-B786-7AE7B0C6DF5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2020-03-20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F9FC0-8EAC-464B-AC38-2E08BCF4A6E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9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59" y="-119500"/>
            <a:ext cx="10620646" cy="7004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51520" y="836712"/>
            <a:ext cx="14589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-684584" y="260647"/>
            <a:ext cx="11017224" cy="334902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779912" y="1268760"/>
            <a:ext cx="9248558" cy="1502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4000" b="1" spc="-1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800" b="1" spc="-3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독도</a:t>
            </a:r>
            <a:endParaRPr lang="en-US" altLang="ko-KR" sz="88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843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28778"/>
            <a:ext cx="881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+mn-ea"/>
              </a:rPr>
              <a:t>04-2 </a:t>
            </a:r>
            <a:r>
              <a:rPr lang="ko-KR" altLang="en-US" b="1" dirty="0" smtClean="0">
                <a:latin typeface="+mn-ea"/>
              </a:rPr>
              <a:t>독도와 간도</a:t>
            </a:r>
            <a:endParaRPr lang="ko-KR" altLang="en-US" dirty="0">
              <a:latin typeface="+mn-ea"/>
            </a:endParaRPr>
          </a:p>
        </p:txBody>
      </p:sp>
      <p:sp>
        <p:nvSpPr>
          <p:cNvPr id="10" name="TextBox 9"/>
          <p:cNvSpPr txBox="1">
            <a:spLocks noChangeAspect="1"/>
          </p:cNvSpPr>
          <p:nvPr/>
        </p:nvSpPr>
        <p:spPr>
          <a:xfrm>
            <a:off x="323850" y="1700213"/>
            <a:ext cx="8590488" cy="50783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514350" indent="-514350" algn="just">
              <a:lnSpc>
                <a:spcPct val="110000"/>
              </a:lnSpc>
              <a:buAutoNum type="arabicParenBoth"/>
              <a:defRPr/>
            </a:pPr>
            <a:r>
              <a:rPr lang="ko-KR" altLang="en-US" sz="3000" b="1" spc="-100" dirty="0" smtClean="0">
                <a:latin typeface="+mn-ea"/>
              </a:rPr>
              <a:t>독도 수호 노력</a:t>
            </a:r>
            <a:endParaRPr lang="en-US" altLang="ko-KR" sz="3000" b="1" spc="-100" dirty="0" smtClean="0">
              <a:latin typeface="+mn-ea"/>
            </a:endParaRPr>
          </a:p>
          <a:p>
            <a:pPr algn="just">
              <a:lnSpc>
                <a:spcPct val="110000"/>
              </a:lnSpc>
              <a:defRPr/>
            </a:pPr>
            <a:r>
              <a:rPr lang="ko-KR" altLang="en-US" sz="3000" b="1" spc="-100" dirty="0" smtClean="0">
                <a:latin typeface="+mn-ea"/>
              </a:rPr>
              <a:t>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① </a:t>
            </a:r>
            <a:r>
              <a:rPr lang="ko-KR" altLang="en-US" sz="3000" b="1" spc="-100" dirty="0" smtClean="0">
                <a:latin typeface="+mn-ea"/>
              </a:rPr>
              <a:t>개항 이후 일본 어민의 불법 침입 증가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→ 정부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가 일본 측에 항의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,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적극적 개척 </a:t>
            </a:r>
            <a:r>
              <a:rPr lang="ko-KR" altLang="en-US" sz="3000" b="1" spc="-100" dirty="0"/>
              <a:t>정책 </a:t>
            </a:r>
            <a:r>
              <a:rPr lang="ko-KR" altLang="en-US" sz="3000" b="1" spc="-100" dirty="0" smtClean="0"/>
              <a:t>→ 일본의 </a:t>
            </a:r>
            <a:endParaRPr lang="en-US" altLang="ko-KR" sz="3000" b="1" spc="-100" dirty="0" smtClean="0"/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/>
              <a:t> </a:t>
            </a:r>
            <a:r>
              <a:rPr lang="en-US" altLang="ko-KR" sz="3000" b="1" spc="-100" dirty="0" smtClean="0"/>
              <a:t>     </a:t>
            </a:r>
            <a:r>
              <a:rPr lang="ko-KR" altLang="en-US" sz="3000" b="1" spc="-100" dirty="0" smtClean="0"/>
              <a:t>태정관 지령</a:t>
            </a:r>
            <a:endParaRPr lang="en-US" altLang="ko-KR" sz="3000" b="1" spc="-100" dirty="0" smtClean="0"/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+mn-ea"/>
              </a:rPr>
              <a:t> </a:t>
            </a:r>
            <a:r>
              <a:rPr lang="en-US" altLang="ko-KR" sz="3000" b="1" spc="-100" dirty="0" smtClean="0">
                <a:latin typeface="+mn-ea"/>
              </a:rPr>
              <a:t> 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②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대한 제국 「칙령 제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41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호」 공포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: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울릉도를 </a:t>
            </a:r>
            <a:r>
              <a:rPr lang="ko-KR" altLang="en-US" sz="3000" b="1" spc="-100" dirty="0" err="1" smtClean="0">
                <a:latin typeface="맑은 고딕"/>
                <a:ea typeface="맑은 고딕"/>
              </a:rPr>
              <a:t>군으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로 승격시켜 독도를 관할케 함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. →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독도가 한국 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영토임을 명백하게 밝힘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.</a:t>
            </a: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+mn-ea"/>
              </a:rPr>
              <a:t>(2) </a:t>
            </a:r>
            <a:r>
              <a:rPr lang="ko-KR" altLang="en-US" sz="3000" b="1" spc="-100" dirty="0">
                <a:latin typeface="+mn-ea"/>
              </a:rPr>
              <a:t>일제의 독도 강탈</a:t>
            </a:r>
            <a:r>
              <a:rPr lang="en-US" altLang="ko-KR" sz="3000" b="1" spc="-100" dirty="0">
                <a:latin typeface="+mn-ea"/>
              </a:rPr>
              <a:t>: </a:t>
            </a:r>
            <a:r>
              <a:rPr lang="ko-KR" altLang="en-US" sz="3000" b="1" spc="-100" dirty="0" err="1">
                <a:latin typeface="+mn-ea"/>
              </a:rPr>
              <a:t>러</a:t>
            </a:r>
            <a:r>
              <a:rPr lang="ko-KR" altLang="en-US" sz="3000" b="1" spc="-100" dirty="0"/>
              <a:t>∙</a:t>
            </a:r>
            <a:r>
              <a:rPr lang="ko-KR" altLang="en-US" sz="3000" b="1" spc="-100" dirty="0">
                <a:latin typeface="+mn-ea"/>
              </a:rPr>
              <a:t>일 전쟁 중 불법으로 자국 </a:t>
            </a:r>
            <a:endParaRPr lang="en-US" altLang="ko-KR" sz="3000" b="1" spc="-100" dirty="0" smtClean="0">
              <a:latin typeface="+mn-ea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+mn-ea"/>
              </a:rPr>
              <a:t> </a:t>
            </a:r>
            <a:r>
              <a:rPr lang="en-US" altLang="ko-KR" sz="3000" b="1" spc="-100" dirty="0" smtClean="0">
                <a:latin typeface="+mn-ea"/>
              </a:rPr>
              <a:t>    </a:t>
            </a:r>
            <a:r>
              <a:rPr lang="ko-KR" altLang="en-US" sz="3000" b="1" spc="-100" dirty="0" smtClean="0">
                <a:latin typeface="+mn-ea"/>
              </a:rPr>
              <a:t>영토에 </a:t>
            </a:r>
            <a:r>
              <a:rPr lang="ko-KR" altLang="en-US" sz="3000" b="1" spc="-100" dirty="0">
                <a:latin typeface="+mn-ea"/>
              </a:rPr>
              <a:t>편입</a:t>
            </a:r>
            <a:r>
              <a:rPr lang="en-US" altLang="ko-KR" sz="3000" b="1" spc="-100" dirty="0">
                <a:latin typeface="+mn-ea"/>
              </a:rPr>
              <a:t>(1905)</a:t>
            </a:r>
          </a:p>
          <a:p>
            <a:pPr algn="just">
              <a:lnSpc>
                <a:spcPct val="110000"/>
              </a:lnSpc>
              <a:defRPr/>
            </a:pPr>
            <a:endParaRPr lang="en-US" altLang="ko-KR" sz="3000" b="1" spc="-100" dirty="0" smtClean="0">
              <a:latin typeface="+mn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0825" y="1093788"/>
            <a:ext cx="6049367" cy="392112"/>
          </a:xfrm>
          <a:prstGeom prst="roundRect">
            <a:avLst>
              <a:gd name="adj" fmla="val 50000"/>
            </a:avLst>
          </a:prstGeom>
          <a:solidFill>
            <a:srgbClr val="5EC3E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spc="-1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spc="-10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독도를 수호하려고 노력했으나 일본에 강탈당하다</a:t>
            </a:r>
            <a:endParaRPr lang="ko-KR" altLang="en-US" sz="2000" b="1" spc="-1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117600"/>
            <a:ext cx="3413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24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250825" y="1093788"/>
            <a:ext cx="2304951" cy="392112"/>
          </a:xfrm>
          <a:prstGeom prst="roundRect">
            <a:avLst>
              <a:gd name="adj" fmla="val 50000"/>
            </a:avLst>
          </a:prstGeom>
          <a:solidFill>
            <a:srgbClr val="5EC3E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spc="-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spc="-1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독도는 우리 땅</a:t>
            </a:r>
            <a:endParaRPr lang="ko-KR" altLang="en-US" sz="2000" b="1" spc="-1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5"/>
          <p:cNvSpPr txBox="1">
            <a:spLocks noChangeAspect="1"/>
          </p:cNvSpPr>
          <p:nvPr/>
        </p:nvSpPr>
        <p:spPr>
          <a:xfrm>
            <a:off x="323850" y="1700213"/>
            <a:ext cx="8496622" cy="45704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 smtClean="0">
                <a:latin typeface="맑은 고딕"/>
                <a:ea typeface="맑은 고딕"/>
              </a:rPr>
              <a:t>(2) ‘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독도는 대한민국의 영토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’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의 역사적</a:t>
            </a:r>
            <a:r>
              <a:rPr lang="ko-KR" altLang="en-US" sz="3000" b="1" spc="-100" dirty="0"/>
              <a:t>∙</a:t>
            </a:r>
            <a:r>
              <a:rPr lang="ko-KR" altLang="en-US" sz="3000" b="1" spc="-100" dirty="0" smtClean="0"/>
              <a:t>지리적∙국제법적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근거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①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광복 이후 연합국이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‘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일본이 탈취한 지역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’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으로 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판단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,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한국의 영토로 표시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(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연합국 최고 사령관 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각서 제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677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호 부속 지도 등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)</a:t>
            </a: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②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독도를 한국 영토로 표시한 고지도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,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옛 정부 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문서 등 수많은 자료 존재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③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현재 한국 주민 거주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,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독도 경비대 파견 등 실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    </a:t>
            </a:r>
            <a:r>
              <a:rPr lang="ko-KR" altLang="en-US" sz="3000" b="1" spc="-100" dirty="0" err="1" smtClean="0">
                <a:latin typeface="맑은 고딕"/>
                <a:ea typeface="맑은 고딕"/>
              </a:rPr>
              <a:t>효적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 지배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117600"/>
            <a:ext cx="3413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128778"/>
            <a:ext cx="881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+mn-ea"/>
              </a:rPr>
              <a:t>07-3 </a:t>
            </a:r>
            <a:r>
              <a:rPr lang="ko-KR" altLang="en-US" b="1" dirty="0" smtClean="0">
                <a:latin typeface="+mn-ea"/>
              </a:rPr>
              <a:t>동아시아 갈등 해결을 위한 노력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676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250825" y="1093788"/>
            <a:ext cx="2232943" cy="392112"/>
          </a:xfrm>
          <a:prstGeom prst="roundRect">
            <a:avLst>
              <a:gd name="adj" fmla="val 50000"/>
            </a:avLst>
          </a:prstGeom>
          <a:solidFill>
            <a:srgbClr val="5EC3E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spc="-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spc="-1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독도는 우리 땅</a:t>
            </a:r>
            <a:endParaRPr lang="ko-KR" altLang="en-US" sz="2000" b="1" spc="-1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/>
          <p:cNvSpPr txBox="1">
            <a:spLocks noChangeAspect="1"/>
          </p:cNvSpPr>
          <p:nvPr/>
        </p:nvSpPr>
        <p:spPr>
          <a:xfrm>
            <a:off x="323850" y="1700213"/>
            <a:ext cx="8496622" cy="20313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 smtClean="0">
                <a:latin typeface="맑은 고딕"/>
                <a:ea typeface="맑은 고딕"/>
              </a:rPr>
              <a:t>(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3)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일본의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억지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: </a:t>
            </a:r>
            <a:r>
              <a:rPr lang="ko-KR" altLang="en-US" sz="3000" b="1" spc="-100" dirty="0" err="1" smtClean="0">
                <a:latin typeface="맑은 고딕"/>
                <a:ea typeface="맑은 고딕"/>
              </a:rPr>
              <a:t>시마네현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 의회가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‘</a:t>
            </a:r>
            <a:r>
              <a:rPr lang="ko-KR" altLang="en-US" sz="3000" b="1" spc="-100" dirty="0" err="1" smtClean="0">
                <a:latin typeface="맑은 고딕"/>
                <a:ea typeface="맑은 고딕"/>
              </a:rPr>
              <a:t>다케시마의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 날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’ </a:t>
            </a: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제정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,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교과서에 자국 영토로 왜곡 → 일본 내부에</a:t>
            </a:r>
            <a:endParaRPr lang="en-US" altLang="ko-KR" sz="3000" b="1" spc="-100" dirty="0" smtClean="0">
              <a:latin typeface="맑은 고딕"/>
              <a:ea typeface="맑은 고딕"/>
            </a:endParaRPr>
          </a:p>
          <a:p>
            <a:pPr algn="just">
              <a:lnSpc>
                <a:spcPct val="110000"/>
              </a:lnSpc>
              <a:defRPr/>
            </a:pPr>
            <a:r>
              <a:rPr lang="en-US" altLang="ko-KR" sz="3000" b="1" spc="-100" dirty="0">
                <a:latin typeface="맑은 고딕"/>
                <a:ea typeface="맑은 고딕"/>
              </a:rPr>
              <a:t> 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   </a:t>
            </a:r>
            <a:r>
              <a:rPr lang="ko-KR" altLang="en-US" sz="3000" b="1" spc="-100" dirty="0" smtClean="0">
                <a:latin typeface="맑은 고딕"/>
                <a:ea typeface="맑은 고딕"/>
              </a:rPr>
              <a:t>서도 자국 주장에 대한 비판의 목소리가 높아짐</a:t>
            </a:r>
            <a:r>
              <a:rPr lang="en-US" altLang="ko-KR" sz="3000" b="1" spc="-100" dirty="0" smtClean="0">
                <a:latin typeface="맑은 고딕"/>
                <a:ea typeface="맑은 고딕"/>
              </a:rPr>
              <a:t>.</a:t>
            </a:r>
          </a:p>
          <a:p>
            <a:pPr marL="514350" indent="-514350" algn="just">
              <a:lnSpc>
                <a:spcPct val="110000"/>
              </a:lnSpc>
              <a:buAutoNum type="arabicParenBoth"/>
              <a:defRPr/>
            </a:pPr>
            <a:endParaRPr lang="en-US" altLang="ko-KR" sz="3000" b="1" spc="-100" dirty="0" smtClean="0">
              <a:latin typeface="맑은 고딕"/>
              <a:ea typeface="맑은 고딕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117600"/>
            <a:ext cx="3413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28778"/>
            <a:ext cx="881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+mn-ea"/>
              </a:rPr>
              <a:t>07-3 </a:t>
            </a:r>
            <a:r>
              <a:rPr lang="ko-KR" altLang="en-US" b="1" dirty="0" smtClean="0">
                <a:latin typeface="+mn-ea"/>
              </a:rPr>
              <a:t>동아시아 갈등 해결을 위한 노력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99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2029</TotalTime>
  <Words>215</Words>
  <Application>Microsoft Office PowerPoint</Application>
  <PresentationFormat>화면 슬라이드 쇼(4:3)</PresentationFormat>
  <Paragraphs>27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HY헤드라인M</vt:lpstr>
      <vt:lpstr>맑은 고딕</vt:lpstr>
      <vt:lpstr>Arial</vt:lpstr>
      <vt:lpstr>Wingdings 2</vt:lpstr>
      <vt:lpstr>디자인 사용자 지정</vt:lpstr>
      <vt:lpstr>흐름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주영하</cp:lastModifiedBy>
  <cp:revision>301</cp:revision>
  <cp:lastPrinted>2017-05-24T23:47:36Z</cp:lastPrinted>
  <dcterms:created xsi:type="dcterms:W3CDTF">2017-02-10T07:55:50Z</dcterms:created>
  <dcterms:modified xsi:type="dcterms:W3CDTF">2020-03-20T01:46:16Z</dcterms:modified>
</cp:coreProperties>
</file>