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</p:sldMasterIdLst>
  <p:notesMasterIdLst>
    <p:notesMasterId r:id="rId42"/>
  </p:notesMasterIdLst>
  <p:sldIdLst>
    <p:sldId id="256" r:id="rId2"/>
    <p:sldId id="257" r:id="rId3"/>
    <p:sldId id="299" r:id="rId4"/>
    <p:sldId id="258" r:id="rId5"/>
    <p:sldId id="300" r:id="rId6"/>
    <p:sldId id="301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6" r:id="rId22"/>
    <p:sldId id="317" r:id="rId23"/>
    <p:sldId id="318" r:id="rId24"/>
    <p:sldId id="334" r:id="rId25"/>
    <p:sldId id="322" r:id="rId26"/>
    <p:sldId id="335" r:id="rId27"/>
    <p:sldId id="338" r:id="rId28"/>
    <p:sldId id="337" r:id="rId29"/>
    <p:sldId id="336" r:id="rId30"/>
    <p:sldId id="333" r:id="rId31"/>
    <p:sldId id="340" r:id="rId32"/>
    <p:sldId id="341" r:id="rId33"/>
    <p:sldId id="342" r:id="rId34"/>
    <p:sldId id="319" r:id="rId35"/>
    <p:sldId id="321" r:id="rId36"/>
    <p:sldId id="323" r:id="rId37"/>
    <p:sldId id="324" r:id="rId38"/>
    <p:sldId id="325" r:id="rId39"/>
    <p:sldId id="326" r:id="rId40"/>
    <p:sldId id="327" r:id="rId41"/>
  </p:sldIdLst>
  <p:sldSz cx="9144000" cy="6858000" type="screen4x3"/>
  <p:notesSz cx="9144000" cy="6858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4348"/>
    <a:srgbClr val="FCDCDD"/>
    <a:srgbClr val="E1E8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8731" autoAdjust="0"/>
  </p:normalViewPr>
  <p:slideViewPr>
    <p:cSldViewPr>
      <p:cViewPr varScale="1">
        <p:scale>
          <a:sx n="66" d="100"/>
          <a:sy n="66" d="100"/>
        </p:scale>
        <p:origin x="-1300" y="-7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92E249-537C-4C86-AD5B-09BF555290A9}" type="datetimeFigureOut">
              <a:rPr lang="ko-KR" altLang="en-US" smtClean="0"/>
              <a:t>2022-01-06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07FEFB-A32B-4087-ABD6-9A2CFED3BCD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595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FEFB-A32B-4087-ABD6-9A2CFED3BCD6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23515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FEFB-A32B-4087-ABD6-9A2CFED3BCD6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29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FEFB-A32B-4087-ABD6-9A2CFED3BCD6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2986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07FEFB-A32B-4087-ABD6-9A2CFED3BCD6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91298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196341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39574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803179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91011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54110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89956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421589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17999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770749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45386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27570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1/6/2022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lang="en-US" altLang="ko-KR" smtClean="0"/>
              <a:t>‹#›</a:t>
            </a:fld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25224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hyperlink" Target="https://chrome.google.com/webstore?hl=ko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5.png"/><Relationship Id="rId7" Type="http://schemas.openxmlformats.org/officeDocument/2006/relationships/image" Target="../media/image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직사각형 30"/>
          <p:cNvSpPr/>
          <p:nvPr/>
        </p:nvSpPr>
        <p:spPr>
          <a:xfrm>
            <a:off x="0" y="2122739"/>
            <a:ext cx="9144000" cy="3516061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bject 9"/>
          <p:cNvSpPr txBox="1"/>
          <p:nvPr/>
        </p:nvSpPr>
        <p:spPr>
          <a:xfrm>
            <a:off x="2350194" y="4419600"/>
            <a:ext cx="728897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sz="4800" b="1" spc="-75" dirty="0" err="1">
                <a:solidFill>
                  <a:srgbClr val="FFFFFF"/>
                </a:solidFill>
                <a:latin typeface="+mj-ea"/>
                <a:ea typeface="+mj-ea"/>
                <a:cs typeface="Malgun Gothic"/>
              </a:rPr>
              <a:t>DBpia</a:t>
            </a:r>
            <a:r>
              <a:rPr sz="4800" b="1" spc="-250" dirty="0">
                <a:solidFill>
                  <a:srgbClr val="FFFFFF"/>
                </a:solidFill>
                <a:latin typeface="+mj-ea"/>
                <a:ea typeface="+mj-ea"/>
                <a:cs typeface="Malgun Gothic"/>
              </a:rPr>
              <a:t> </a:t>
            </a:r>
            <a:r>
              <a:rPr lang="en-US" sz="4800" b="1" spc="-250" dirty="0" smtClean="0">
                <a:solidFill>
                  <a:srgbClr val="FFFFFF"/>
                </a:solidFill>
                <a:latin typeface="+mj-ea"/>
                <a:ea typeface="+mj-ea"/>
                <a:cs typeface="Malgun Gothic"/>
              </a:rPr>
              <a:t>2022 </a:t>
            </a:r>
            <a:r>
              <a:rPr sz="4800" b="1" spc="-100" dirty="0" err="1" smtClean="0">
                <a:solidFill>
                  <a:srgbClr val="FFFFFF"/>
                </a:solidFill>
                <a:latin typeface="+mj-ea"/>
                <a:ea typeface="+mj-ea"/>
                <a:cs typeface="Malgun Gothic"/>
              </a:rPr>
              <a:t>이용매뉴얼</a:t>
            </a:r>
            <a:endParaRPr sz="4800" dirty="0">
              <a:latin typeface="+mj-ea"/>
              <a:ea typeface="+mj-ea"/>
              <a:cs typeface="Malgun Gothic"/>
            </a:endParaRPr>
          </a:p>
        </p:txBody>
      </p:sp>
      <p:grpSp>
        <p:nvGrpSpPr>
          <p:cNvPr id="32" name="그룹 31"/>
          <p:cNvGrpSpPr/>
          <p:nvPr/>
        </p:nvGrpSpPr>
        <p:grpSpPr>
          <a:xfrm>
            <a:off x="487360" y="509741"/>
            <a:ext cx="5619750" cy="3281283"/>
            <a:chOff x="2164574" y="1301293"/>
            <a:chExt cx="4246291" cy="2440144"/>
          </a:xfrm>
        </p:grpSpPr>
        <p:sp>
          <p:nvSpPr>
            <p:cNvPr id="13" name="object 13"/>
            <p:cNvSpPr/>
            <p:nvPr/>
          </p:nvSpPr>
          <p:spPr>
            <a:xfrm>
              <a:off x="2202085" y="1342407"/>
              <a:ext cx="4208780" cy="2399030"/>
            </a:xfrm>
            <a:custGeom>
              <a:avLst/>
              <a:gdLst/>
              <a:ahLst/>
              <a:cxnLst/>
              <a:rect l="l" t="t" r="r" b="b"/>
              <a:pathLst>
                <a:path w="4208780" h="2399030">
                  <a:moveTo>
                    <a:pt x="4178710" y="2282741"/>
                  </a:moveTo>
                  <a:lnTo>
                    <a:pt x="30008" y="2282741"/>
                  </a:lnTo>
                  <a:lnTo>
                    <a:pt x="17406" y="2286195"/>
                  </a:lnTo>
                  <a:lnTo>
                    <a:pt x="7970" y="2290706"/>
                  </a:lnTo>
                  <a:lnTo>
                    <a:pt x="2051" y="2295920"/>
                  </a:lnTo>
                  <a:lnTo>
                    <a:pt x="0" y="2301484"/>
                  </a:lnTo>
                  <a:lnTo>
                    <a:pt x="0" y="2376449"/>
                  </a:lnTo>
                  <a:lnTo>
                    <a:pt x="6564" y="2384707"/>
                  </a:lnTo>
                  <a:lnTo>
                    <a:pt x="24382" y="2391911"/>
                  </a:lnTo>
                  <a:lnTo>
                    <a:pt x="50641" y="2397006"/>
                  </a:lnTo>
                  <a:lnTo>
                    <a:pt x="82527" y="2398939"/>
                  </a:lnTo>
                  <a:lnTo>
                    <a:pt x="4126171" y="2398939"/>
                  </a:lnTo>
                  <a:lnTo>
                    <a:pt x="4158082" y="2397006"/>
                  </a:lnTo>
                  <a:lnTo>
                    <a:pt x="4184343" y="2391911"/>
                  </a:lnTo>
                  <a:lnTo>
                    <a:pt x="4202154" y="2384707"/>
                  </a:lnTo>
                  <a:lnTo>
                    <a:pt x="4208713" y="2376449"/>
                  </a:lnTo>
                  <a:lnTo>
                    <a:pt x="4208713" y="2297736"/>
                  </a:lnTo>
                  <a:lnTo>
                    <a:pt x="4206660" y="2294338"/>
                  </a:lnTo>
                  <a:lnTo>
                    <a:pt x="4200738" y="2290237"/>
                  </a:lnTo>
                  <a:lnTo>
                    <a:pt x="4191302" y="2286137"/>
                  </a:lnTo>
                  <a:lnTo>
                    <a:pt x="4178710" y="2282741"/>
                  </a:lnTo>
                  <a:close/>
                </a:path>
                <a:path w="4208780" h="2399030">
                  <a:moveTo>
                    <a:pt x="592668" y="1911669"/>
                  </a:moveTo>
                  <a:lnTo>
                    <a:pt x="608139" y="1927073"/>
                  </a:lnTo>
                  <a:lnTo>
                    <a:pt x="626427" y="1939313"/>
                  </a:lnTo>
                  <a:lnTo>
                    <a:pt x="647528" y="1948038"/>
                  </a:lnTo>
                  <a:lnTo>
                    <a:pt x="671437" y="1952896"/>
                  </a:lnTo>
                  <a:lnTo>
                    <a:pt x="26257" y="2282741"/>
                  </a:lnTo>
                  <a:lnTo>
                    <a:pt x="4182381" y="2282741"/>
                  </a:lnTo>
                  <a:lnTo>
                    <a:pt x="3541033" y="1952896"/>
                  </a:lnTo>
                  <a:lnTo>
                    <a:pt x="3581145" y="1943411"/>
                  </a:lnTo>
                  <a:lnTo>
                    <a:pt x="3613124" y="1922915"/>
                  </a:lnTo>
                  <a:lnTo>
                    <a:pt x="645181" y="1922915"/>
                  </a:lnTo>
                  <a:lnTo>
                    <a:pt x="631176" y="1922211"/>
                  </a:lnTo>
                  <a:lnTo>
                    <a:pt x="617519" y="1920100"/>
                  </a:lnTo>
                  <a:lnTo>
                    <a:pt x="604565" y="1916585"/>
                  </a:lnTo>
                  <a:lnTo>
                    <a:pt x="592668" y="1911669"/>
                  </a:lnTo>
                  <a:close/>
                </a:path>
                <a:path w="4208780" h="2399030">
                  <a:moveTo>
                    <a:pt x="3585975" y="0"/>
                  </a:moveTo>
                  <a:lnTo>
                    <a:pt x="3595852" y="14747"/>
                  </a:lnTo>
                  <a:lnTo>
                    <a:pt x="3602892" y="30503"/>
                  </a:lnTo>
                  <a:lnTo>
                    <a:pt x="3607107" y="46946"/>
                  </a:lnTo>
                  <a:lnTo>
                    <a:pt x="3608510" y="63757"/>
                  </a:lnTo>
                  <a:lnTo>
                    <a:pt x="3608510" y="1821712"/>
                  </a:lnTo>
                  <a:lnTo>
                    <a:pt x="3599363" y="1861242"/>
                  </a:lnTo>
                  <a:lnTo>
                    <a:pt x="3574740" y="1893395"/>
                  </a:lnTo>
                  <a:lnTo>
                    <a:pt x="3538865" y="1915008"/>
                  </a:lnTo>
                  <a:lnTo>
                    <a:pt x="3495964" y="1922915"/>
                  </a:lnTo>
                  <a:lnTo>
                    <a:pt x="3613124" y="1922915"/>
                  </a:lnTo>
                  <a:lnTo>
                    <a:pt x="3614587" y="1921977"/>
                  </a:lnTo>
                  <a:lnTo>
                    <a:pt x="3637489" y="1890702"/>
                  </a:lnTo>
                  <a:lnTo>
                    <a:pt x="3645983" y="1851694"/>
                  </a:lnTo>
                  <a:lnTo>
                    <a:pt x="3645983" y="93739"/>
                  </a:lnTo>
                  <a:lnTo>
                    <a:pt x="3641894" y="64344"/>
                  </a:lnTo>
                  <a:lnTo>
                    <a:pt x="3630079" y="38472"/>
                  </a:lnTo>
                  <a:lnTo>
                    <a:pt x="3611214" y="16799"/>
                  </a:lnTo>
                  <a:lnTo>
                    <a:pt x="358597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190832" y="3265322"/>
              <a:ext cx="4152900" cy="330200"/>
            </a:xfrm>
            <a:custGeom>
              <a:avLst/>
              <a:gdLst/>
              <a:ahLst/>
              <a:cxnLst/>
              <a:rect l="l" t="t" r="r" b="b"/>
              <a:pathLst>
                <a:path w="4152900" h="330200">
                  <a:moveTo>
                    <a:pt x="3507217" y="0"/>
                  </a:moveTo>
                  <a:lnTo>
                    <a:pt x="648940" y="0"/>
                  </a:lnTo>
                  <a:lnTo>
                    <a:pt x="0" y="329845"/>
                  </a:lnTo>
                  <a:lnTo>
                    <a:pt x="4152490" y="329845"/>
                  </a:lnTo>
                  <a:lnTo>
                    <a:pt x="3507217" y="0"/>
                  </a:lnTo>
                  <a:close/>
                </a:path>
              </a:pathLst>
            </a:custGeom>
            <a:solidFill>
              <a:srgbClr val="435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164574" y="3591410"/>
              <a:ext cx="4208780" cy="120014"/>
            </a:xfrm>
            <a:custGeom>
              <a:avLst/>
              <a:gdLst/>
              <a:ahLst/>
              <a:cxnLst/>
              <a:rect l="l" t="t" r="r" b="b"/>
              <a:pathLst>
                <a:path w="4208780" h="120014">
                  <a:moveTo>
                    <a:pt x="4126209" y="0"/>
                  </a:moveTo>
                  <a:lnTo>
                    <a:pt x="82522" y="0"/>
                  </a:lnTo>
                  <a:lnTo>
                    <a:pt x="49056" y="1406"/>
                  </a:lnTo>
                  <a:lnTo>
                    <a:pt x="22975" y="5624"/>
                  </a:lnTo>
                  <a:lnTo>
                    <a:pt x="6036" y="12653"/>
                  </a:lnTo>
                  <a:lnTo>
                    <a:pt x="0" y="22492"/>
                  </a:lnTo>
                  <a:lnTo>
                    <a:pt x="0" y="97460"/>
                  </a:lnTo>
                  <a:lnTo>
                    <a:pt x="6036" y="105718"/>
                  </a:lnTo>
                  <a:lnTo>
                    <a:pt x="22975" y="112922"/>
                  </a:lnTo>
                  <a:lnTo>
                    <a:pt x="49056" y="118017"/>
                  </a:lnTo>
                  <a:lnTo>
                    <a:pt x="82522" y="119950"/>
                  </a:lnTo>
                  <a:lnTo>
                    <a:pt x="4126209" y="119950"/>
                  </a:lnTo>
                  <a:lnTo>
                    <a:pt x="4158066" y="118017"/>
                  </a:lnTo>
                  <a:lnTo>
                    <a:pt x="4184333" y="112922"/>
                  </a:lnTo>
                  <a:lnTo>
                    <a:pt x="4202174" y="105718"/>
                  </a:lnTo>
                  <a:lnTo>
                    <a:pt x="4208751" y="97460"/>
                  </a:lnTo>
                  <a:lnTo>
                    <a:pt x="4208751" y="22492"/>
                  </a:lnTo>
                  <a:lnTo>
                    <a:pt x="4202174" y="12653"/>
                  </a:lnTo>
                  <a:lnTo>
                    <a:pt x="4184333" y="5624"/>
                  </a:lnTo>
                  <a:lnTo>
                    <a:pt x="4158066" y="1406"/>
                  </a:lnTo>
                  <a:lnTo>
                    <a:pt x="4126209" y="0"/>
                  </a:lnTo>
                  <a:close/>
                </a:path>
              </a:pathLst>
            </a:custGeom>
            <a:solidFill>
              <a:srgbClr val="131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2573447" y="3302805"/>
              <a:ext cx="3391535" cy="139065"/>
            </a:xfrm>
            <a:custGeom>
              <a:avLst/>
              <a:gdLst/>
              <a:ahLst/>
              <a:cxnLst/>
              <a:rect l="l" t="t" r="r" b="b"/>
              <a:pathLst>
                <a:path w="3391534" h="139064">
                  <a:moveTo>
                    <a:pt x="3117133" y="0"/>
                  </a:moveTo>
                  <a:lnTo>
                    <a:pt x="281327" y="0"/>
                  </a:lnTo>
                  <a:lnTo>
                    <a:pt x="0" y="138685"/>
                  </a:lnTo>
                  <a:lnTo>
                    <a:pt x="3390966" y="138685"/>
                  </a:lnTo>
                  <a:lnTo>
                    <a:pt x="3117133" y="0"/>
                  </a:lnTo>
                  <a:close/>
                </a:path>
              </a:pathLst>
            </a:custGeom>
            <a:solidFill>
              <a:srgbClr val="131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73752" y="3478974"/>
              <a:ext cx="1024255" cy="75565"/>
            </a:xfrm>
            <a:custGeom>
              <a:avLst/>
              <a:gdLst/>
              <a:ahLst/>
              <a:cxnLst/>
              <a:rect l="l" t="t" r="r" b="b"/>
              <a:pathLst>
                <a:path w="1024254" h="75564">
                  <a:moveTo>
                    <a:pt x="922776" y="0"/>
                  </a:moveTo>
                  <a:lnTo>
                    <a:pt x="101278" y="0"/>
                  </a:lnTo>
                  <a:lnTo>
                    <a:pt x="0" y="74965"/>
                  </a:lnTo>
                  <a:lnTo>
                    <a:pt x="1024055" y="74965"/>
                  </a:lnTo>
                  <a:lnTo>
                    <a:pt x="922776" y="0"/>
                  </a:lnTo>
                  <a:close/>
                </a:path>
              </a:pathLst>
            </a:custGeom>
            <a:solidFill>
              <a:srgbClr val="6B8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4272677" y="3591410"/>
              <a:ext cx="2101215" cy="116205"/>
            </a:xfrm>
            <a:custGeom>
              <a:avLst/>
              <a:gdLst/>
              <a:ahLst/>
              <a:cxnLst/>
              <a:rect l="l" t="t" r="r" b="b"/>
              <a:pathLst>
                <a:path w="2101215" h="116205">
                  <a:moveTo>
                    <a:pt x="2018106" y="0"/>
                  </a:moveTo>
                  <a:lnTo>
                    <a:pt x="0" y="0"/>
                  </a:lnTo>
                  <a:lnTo>
                    <a:pt x="0" y="116202"/>
                  </a:lnTo>
                  <a:lnTo>
                    <a:pt x="2018106" y="116202"/>
                  </a:lnTo>
                  <a:lnTo>
                    <a:pt x="2049963" y="114855"/>
                  </a:lnTo>
                  <a:lnTo>
                    <a:pt x="2076231" y="111048"/>
                  </a:lnTo>
                  <a:lnTo>
                    <a:pt x="2094071" y="105133"/>
                  </a:lnTo>
                  <a:lnTo>
                    <a:pt x="2100648" y="97460"/>
                  </a:lnTo>
                  <a:lnTo>
                    <a:pt x="2100648" y="18747"/>
                  </a:lnTo>
                  <a:lnTo>
                    <a:pt x="2094071" y="11073"/>
                  </a:lnTo>
                  <a:lnTo>
                    <a:pt x="2076231" y="5156"/>
                  </a:lnTo>
                  <a:lnTo>
                    <a:pt x="2049963" y="1347"/>
                  </a:lnTo>
                  <a:lnTo>
                    <a:pt x="2018106" y="0"/>
                  </a:lnTo>
                  <a:close/>
                </a:path>
              </a:pathLst>
            </a:custGeom>
            <a:solidFill>
              <a:srgbClr val="090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272677" y="3302805"/>
              <a:ext cx="1692275" cy="139065"/>
            </a:xfrm>
            <a:custGeom>
              <a:avLst/>
              <a:gdLst/>
              <a:ahLst/>
              <a:cxnLst/>
              <a:rect l="l" t="t" r="r" b="b"/>
              <a:pathLst>
                <a:path w="1692275" h="139064">
                  <a:moveTo>
                    <a:pt x="1417903" y="0"/>
                  </a:moveTo>
                  <a:lnTo>
                    <a:pt x="0" y="0"/>
                  </a:lnTo>
                  <a:lnTo>
                    <a:pt x="0" y="138685"/>
                  </a:lnTo>
                  <a:lnTo>
                    <a:pt x="1691735" y="138685"/>
                  </a:lnTo>
                  <a:lnTo>
                    <a:pt x="1417903" y="0"/>
                  </a:lnTo>
                  <a:close/>
                </a:path>
              </a:pathLst>
            </a:custGeom>
            <a:solidFill>
              <a:srgbClr val="090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4272677" y="3478974"/>
              <a:ext cx="525145" cy="75565"/>
            </a:xfrm>
            <a:custGeom>
              <a:avLst/>
              <a:gdLst/>
              <a:ahLst/>
              <a:cxnLst/>
              <a:rect l="l" t="t" r="r" b="b"/>
              <a:pathLst>
                <a:path w="525145" h="75564">
                  <a:moveTo>
                    <a:pt x="423851" y="0"/>
                  </a:moveTo>
                  <a:lnTo>
                    <a:pt x="0" y="0"/>
                  </a:lnTo>
                  <a:lnTo>
                    <a:pt x="0" y="74965"/>
                  </a:lnTo>
                  <a:lnTo>
                    <a:pt x="525130" y="74965"/>
                  </a:lnTo>
                  <a:lnTo>
                    <a:pt x="423851" y="0"/>
                  </a:lnTo>
                  <a:close/>
                </a:path>
              </a:pathLst>
            </a:custGeom>
            <a:solidFill>
              <a:srgbClr val="5B7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2734733" y="1301293"/>
              <a:ext cx="1541780" cy="1964055"/>
            </a:xfrm>
            <a:custGeom>
              <a:avLst/>
              <a:gdLst/>
              <a:ahLst/>
              <a:cxnLst/>
              <a:rect l="l" t="t" r="r" b="b"/>
              <a:pathLst>
                <a:path w="1541779" h="1964055">
                  <a:moveTo>
                    <a:pt x="1541741" y="0"/>
                  </a:moveTo>
                  <a:lnTo>
                    <a:pt x="112533" y="0"/>
                  </a:lnTo>
                  <a:lnTo>
                    <a:pt x="68048" y="8487"/>
                  </a:lnTo>
                  <a:lnTo>
                    <a:pt x="32353" y="31372"/>
                  </a:lnTo>
                  <a:lnTo>
                    <a:pt x="8616" y="64789"/>
                  </a:lnTo>
                  <a:lnTo>
                    <a:pt x="0" y="104871"/>
                  </a:lnTo>
                  <a:lnTo>
                    <a:pt x="0" y="1862826"/>
                  </a:lnTo>
                  <a:lnTo>
                    <a:pt x="8616" y="1902356"/>
                  </a:lnTo>
                  <a:lnTo>
                    <a:pt x="32353" y="1934509"/>
                  </a:lnTo>
                  <a:lnTo>
                    <a:pt x="68048" y="1956121"/>
                  </a:lnTo>
                  <a:lnTo>
                    <a:pt x="112533" y="1964029"/>
                  </a:lnTo>
                  <a:lnTo>
                    <a:pt x="1541741" y="1964029"/>
                  </a:lnTo>
                  <a:lnTo>
                    <a:pt x="1541741" y="1874072"/>
                  </a:lnTo>
                  <a:lnTo>
                    <a:pt x="176301" y="1874072"/>
                  </a:lnTo>
                  <a:lnTo>
                    <a:pt x="136913" y="1869738"/>
                  </a:lnTo>
                  <a:lnTo>
                    <a:pt x="108781" y="1856267"/>
                  </a:lnTo>
                  <a:lnTo>
                    <a:pt x="91902" y="1832957"/>
                  </a:lnTo>
                  <a:lnTo>
                    <a:pt x="86276" y="1799106"/>
                  </a:lnTo>
                  <a:lnTo>
                    <a:pt x="86276" y="161165"/>
                  </a:lnTo>
                  <a:lnTo>
                    <a:pt x="91902" y="127296"/>
                  </a:lnTo>
                  <a:lnTo>
                    <a:pt x="108781" y="103970"/>
                  </a:lnTo>
                  <a:lnTo>
                    <a:pt x="136913" y="90487"/>
                  </a:lnTo>
                  <a:lnTo>
                    <a:pt x="176301" y="86148"/>
                  </a:lnTo>
                  <a:lnTo>
                    <a:pt x="1541741" y="86148"/>
                  </a:lnTo>
                  <a:lnTo>
                    <a:pt x="1541741" y="0"/>
                  </a:lnTo>
                  <a:close/>
                </a:path>
              </a:pathLst>
            </a:custGeom>
            <a:solidFill>
              <a:srgbClr val="131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2821010" y="1387442"/>
              <a:ext cx="1456055" cy="1788160"/>
            </a:xfrm>
            <a:custGeom>
              <a:avLst/>
              <a:gdLst/>
              <a:ahLst/>
              <a:cxnLst/>
              <a:rect l="l" t="t" r="r" b="b"/>
              <a:pathLst>
                <a:path w="1456054" h="1788160">
                  <a:moveTo>
                    <a:pt x="0" y="1709200"/>
                  </a:moveTo>
                  <a:lnTo>
                    <a:pt x="0" y="1712957"/>
                  </a:lnTo>
                  <a:lnTo>
                    <a:pt x="5625" y="1746808"/>
                  </a:lnTo>
                  <a:lnTo>
                    <a:pt x="22504" y="1770118"/>
                  </a:lnTo>
                  <a:lnTo>
                    <a:pt x="50636" y="1783589"/>
                  </a:lnTo>
                  <a:lnTo>
                    <a:pt x="90024" y="1787923"/>
                  </a:lnTo>
                  <a:lnTo>
                    <a:pt x="1455464" y="1787923"/>
                  </a:lnTo>
                  <a:lnTo>
                    <a:pt x="1455464" y="1784166"/>
                  </a:lnTo>
                  <a:lnTo>
                    <a:pt x="90024" y="1784166"/>
                  </a:lnTo>
                  <a:lnTo>
                    <a:pt x="50636" y="1779833"/>
                  </a:lnTo>
                  <a:lnTo>
                    <a:pt x="22504" y="1766365"/>
                  </a:lnTo>
                  <a:lnTo>
                    <a:pt x="5625" y="1743056"/>
                  </a:lnTo>
                  <a:lnTo>
                    <a:pt x="0" y="1709200"/>
                  </a:lnTo>
                  <a:close/>
                </a:path>
                <a:path w="1456054" h="1788160">
                  <a:moveTo>
                    <a:pt x="1455464" y="0"/>
                  </a:moveTo>
                  <a:lnTo>
                    <a:pt x="738917" y="0"/>
                  </a:lnTo>
                  <a:lnTo>
                    <a:pt x="738917" y="1784166"/>
                  </a:lnTo>
                  <a:lnTo>
                    <a:pt x="1455464" y="1784166"/>
                  </a:lnTo>
                  <a:lnTo>
                    <a:pt x="1455464" y="1443075"/>
                  </a:lnTo>
                  <a:lnTo>
                    <a:pt x="1226574" y="1443075"/>
                  </a:lnTo>
                  <a:lnTo>
                    <a:pt x="1226574" y="254904"/>
                  </a:lnTo>
                  <a:lnTo>
                    <a:pt x="1455464" y="254904"/>
                  </a:lnTo>
                  <a:lnTo>
                    <a:pt x="1455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2821010" y="1387442"/>
              <a:ext cx="739140" cy="1784350"/>
            </a:xfrm>
            <a:custGeom>
              <a:avLst/>
              <a:gdLst/>
              <a:ahLst/>
              <a:cxnLst/>
              <a:rect l="l" t="t" r="r" b="b"/>
              <a:pathLst>
                <a:path w="739139" h="1784350">
                  <a:moveTo>
                    <a:pt x="738917" y="0"/>
                  </a:moveTo>
                  <a:lnTo>
                    <a:pt x="90024" y="0"/>
                  </a:lnTo>
                  <a:lnTo>
                    <a:pt x="50636" y="4338"/>
                  </a:lnTo>
                  <a:lnTo>
                    <a:pt x="22504" y="17821"/>
                  </a:lnTo>
                  <a:lnTo>
                    <a:pt x="5625" y="41147"/>
                  </a:lnTo>
                  <a:lnTo>
                    <a:pt x="0" y="75016"/>
                  </a:lnTo>
                  <a:lnTo>
                    <a:pt x="0" y="1709200"/>
                  </a:lnTo>
                  <a:lnTo>
                    <a:pt x="22504" y="1766365"/>
                  </a:lnTo>
                  <a:lnTo>
                    <a:pt x="90024" y="1784166"/>
                  </a:lnTo>
                  <a:lnTo>
                    <a:pt x="738917" y="1784166"/>
                  </a:lnTo>
                  <a:lnTo>
                    <a:pt x="738917" y="1506795"/>
                  </a:lnTo>
                  <a:lnTo>
                    <a:pt x="45018" y="1506795"/>
                  </a:lnTo>
                  <a:lnTo>
                    <a:pt x="45018" y="1379355"/>
                  </a:lnTo>
                  <a:lnTo>
                    <a:pt x="738917" y="1379355"/>
                  </a:lnTo>
                  <a:lnTo>
                    <a:pt x="738917" y="1323137"/>
                  </a:lnTo>
                  <a:lnTo>
                    <a:pt x="45018" y="1323137"/>
                  </a:lnTo>
                  <a:lnTo>
                    <a:pt x="45018" y="1199442"/>
                  </a:lnTo>
                  <a:lnTo>
                    <a:pt x="738917" y="1199442"/>
                  </a:lnTo>
                  <a:lnTo>
                    <a:pt x="738917" y="1154470"/>
                  </a:lnTo>
                  <a:lnTo>
                    <a:pt x="45018" y="1154470"/>
                  </a:lnTo>
                  <a:lnTo>
                    <a:pt x="45018" y="1027081"/>
                  </a:lnTo>
                  <a:lnTo>
                    <a:pt x="738917" y="1027081"/>
                  </a:lnTo>
                  <a:lnTo>
                    <a:pt x="738917" y="974582"/>
                  </a:lnTo>
                  <a:lnTo>
                    <a:pt x="45018" y="974582"/>
                  </a:lnTo>
                  <a:lnTo>
                    <a:pt x="45018" y="847067"/>
                  </a:lnTo>
                  <a:lnTo>
                    <a:pt x="738917" y="847067"/>
                  </a:lnTo>
                  <a:lnTo>
                    <a:pt x="738917" y="790899"/>
                  </a:lnTo>
                  <a:lnTo>
                    <a:pt x="45018" y="790899"/>
                  </a:lnTo>
                  <a:lnTo>
                    <a:pt x="45018" y="667179"/>
                  </a:lnTo>
                  <a:lnTo>
                    <a:pt x="738917" y="667179"/>
                  </a:lnTo>
                  <a:lnTo>
                    <a:pt x="738917" y="618475"/>
                  </a:lnTo>
                  <a:lnTo>
                    <a:pt x="45018" y="618475"/>
                  </a:lnTo>
                  <a:lnTo>
                    <a:pt x="45018" y="491086"/>
                  </a:lnTo>
                  <a:lnTo>
                    <a:pt x="738917" y="491086"/>
                  </a:lnTo>
                  <a:lnTo>
                    <a:pt x="738917" y="438587"/>
                  </a:lnTo>
                  <a:lnTo>
                    <a:pt x="45018" y="438587"/>
                  </a:lnTo>
                  <a:lnTo>
                    <a:pt x="45018" y="311071"/>
                  </a:lnTo>
                  <a:lnTo>
                    <a:pt x="738917" y="311071"/>
                  </a:lnTo>
                  <a:lnTo>
                    <a:pt x="738917" y="254904"/>
                  </a:lnTo>
                  <a:lnTo>
                    <a:pt x="45018" y="254904"/>
                  </a:lnTo>
                  <a:lnTo>
                    <a:pt x="45018" y="131184"/>
                  </a:lnTo>
                  <a:lnTo>
                    <a:pt x="738917" y="131184"/>
                  </a:lnTo>
                  <a:lnTo>
                    <a:pt x="738917" y="0"/>
                  </a:lnTo>
                  <a:close/>
                </a:path>
                <a:path w="739139" h="1784350">
                  <a:moveTo>
                    <a:pt x="738917" y="1379355"/>
                  </a:moveTo>
                  <a:lnTo>
                    <a:pt x="682707" y="1379355"/>
                  </a:lnTo>
                  <a:lnTo>
                    <a:pt x="682707" y="1506795"/>
                  </a:lnTo>
                  <a:lnTo>
                    <a:pt x="738917" y="1506795"/>
                  </a:lnTo>
                  <a:lnTo>
                    <a:pt x="738917" y="1379355"/>
                  </a:lnTo>
                  <a:close/>
                </a:path>
                <a:path w="739139" h="1784350">
                  <a:moveTo>
                    <a:pt x="738917" y="1199442"/>
                  </a:moveTo>
                  <a:lnTo>
                    <a:pt x="682707" y="1199442"/>
                  </a:lnTo>
                  <a:lnTo>
                    <a:pt x="682707" y="1323137"/>
                  </a:lnTo>
                  <a:lnTo>
                    <a:pt x="738917" y="1323137"/>
                  </a:lnTo>
                  <a:lnTo>
                    <a:pt x="738917" y="1199442"/>
                  </a:lnTo>
                  <a:close/>
                </a:path>
                <a:path w="739139" h="1784350">
                  <a:moveTo>
                    <a:pt x="738917" y="1027081"/>
                  </a:moveTo>
                  <a:lnTo>
                    <a:pt x="682707" y="1027081"/>
                  </a:lnTo>
                  <a:lnTo>
                    <a:pt x="682707" y="1154470"/>
                  </a:lnTo>
                  <a:lnTo>
                    <a:pt x="738917" y="1154470"/>
                  </a:lnTo>
                  <a:lnTo>
                    <a:pt x="738917" y="1027081"/>
                  </a:lnTo>
                  <a:close/>
                </a:path>
                <a:path w="739139" h="1784350">
                  <a:moveTo>
                    <a:pt x="738917" y="847067"/>
                  </a:moveTo>
                  <a:lnTo>
                    <a:pt x="682707" y="847067"/>
                  </a:lnTo>
                  <a:lnTo>
                    <a:pt x="682707" y="974582"/>
                  </a:lnTo>
                  <a:lnTo>
                    <a:pt x="738917" y="974582"/>
                  </a:lnTo>
                  <a:lnTo>
                    <a:pt x="738917" y="847067"/>
                  </a:lnTo>
                  <a:close/>
                </a:path>
                <a:path w="739139" h="1784350">
                  <a:moveTo>
                    <a:pt x="738917" y="667179"/>
                  </a:moveTo>
                  <a:lnTo>
                    <a:pt x="682707" y="667179"/>
                  </a:lnTo>
                  <a:lnTo>
                    <a:pt x="682707" y="790899"/>
                  </a:lnTo>
                  <a:lnTo>
                    <a:pt x="738917" y="790899"/>
                  </a:lnTo>
                  <a:lnTo>
                    <a:pt x="738917" y="667179"/>
                  </a:lnTo>
                  <a:close/>
                </a:path>
                <a:path w="739139" h="1784350">
                  <a:moveTo>
                    <a:pt x="738917" y="491086"/>
                  </a:moveTo>
                  <a:lnTo>
                    <a:pt x="682707" y="491086"/>
                  </a:lnTo>
                  <a:lnTo>
                    <a:pt x="682707" y="618475"/>
                  </a:lnTo>
                  <a:lnTo>
                    <a:pt x="738917" y="618475"/>
                  </a:lnTo>
                  <a:lnTo>
                    <a:pt x="738917" y="491086"/>
                  </a:lnTo>
                  <a:close/>
                </a:path>
                <a:path w="739139" h="1784350">
                  <a:moveTo>
                    <a:pt x="738917" y="311071"/>
                  </a:moveTo>
                  <a:lnTo>
                    <a:pt x="682707" y="311071"/>
                  </a:lnTo>
                  <a:lnTo>
                    <a:pt x="682707" y="438587"/>
                  </a:lnTo>
                  <a:lnTo>
                    <a:pt x="738917" y="438587"/>
                  </a:lnTo>
                  <a:lnTo>
                    <a:pt x="738917" y="311071"/>
                  </a:lnTo>
                  <a:close/>
                </a:path>
                <a:path w="739139" h="1784350">
                  <a:moveTo>
                    <a:pt x="738917" y="131184"/>
                  </a:moveTo>
                  <a:lnTo>
                    <a:pt x="682707" y="131184"/>
                  </a:lnTo>
                  <a:lnTo>
                    <a:pt x="682707" y="254904"/>
                  </a:lnTo>
                  <a:lnTo>
                    <a:pt x="738917" y="254904"/>
                  </a:lnTo>
                  <a:lnTo>
                    <a:pt x="738917" y="13118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2821010" y="2950468"/>
              <a:ext cx="739140" cy="221615"/>
            </a:xfrm>
            <a:custGeom>
              <a:avLst/>
              <a:gdLst/>
              <a:ahLst/>
              <a:cxnLst/>
              <a:rect l="l" t="t" r="r" b="b"/>
              <a:pathLst>
                <a:path w="739139" h="221614">
                  <a:moveTo>
                    <a:pt x="738917" y="0"/>
                  </a:moveTo>
                  <a:lnTo>
                    <a:pt x="0" y="0"/>
                  </a:lnTo>
                  <a:lnTo>
                    <a:pt x="0" y="146174"/>
                  </a:lnTo>
                  <a:lnTo>
                    <a:pt x="5625" y="180030"/>
                  </a:lnTo>
                  <a:lnTo>
                    <a:pt x="22504" y="203340"/>
                  </a:lnTo>
                  <a:lnTo>
                    <a:pt x="50636" y="216808"/>
                  </a:lnTo>
                  <a:lnTo>
                    <a:pt x="90024" y="221140"/>
                  </a:lnTo>
                  <a:lnTo>
                    <a:pt x="738917" y="221140"/>
                  </a:lnTo>
                  <a:lnTo>
                    <a:pt x="738917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2821010" y="2950468"/>
              <a:ext cx="739140" cy="221615"/>
            </a:xfrm>
            <a:custGeom>
              <a:avLst/>
              <a:gdLst/>
              <a:ahLst/>
              <a:cxnLst/>
              <a:rect l="l" t="t" r="r" b="b"/>
              <a:pathLst>
                <a:path w="739139" h="221614">
                  <a:moveTo>
                    <a:pt x="738917" y="0"/>
                  </a:moveTo>
                  <a:lnTo>
                    <a:pt x="0" y="0"/>
                  </a:lnTo>
                  <a:lnTo>
                    <a:pt x="0" y="146174"/>
                  </a:lnTo>
                  <a:lnTo>
                    <a:pt x="5040" y="180030"/>
                  </a:lnTo>
                  <a:lnTo>
                    <a:pt x="20630" y="203340"/>
                  </a:lnTo>
                  <a:lnTo>
                    <a:pt x="47475" y="216808"/>
                  </a:lnTo>
                  <a:lnTo>
                    <a:pt x="86276" y="221140"/>
                  </a:lnTo>
                  <a:lnTo>
                    <a:pt x="738917" y="221140"/>
                  </a:lnTo>
                  <a:lnTo>
                    <a:pt x="73891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276475" y="1301293"/>
              <a:ext cx="1534160" cy="1964055"/>
            </a:xfrm>
            <a:custGeom>
              <a:avLst/>
              <a:gdLst/>
              <a:ahLst/>
              <a:cxnLst/>
              <a:rect l="l" t="t" r="r" b="b"/>
              <a:pathLst>
                <a:path w="1534159" h="1964055">
                  <a:moveTo>
                    <a:pt x="1421574" y="0"/>
                  </a:moveTo>
                  <a:lnTo>
                    <a:pt x="0" y="0"/>
                  </a:lnTo>
                  <a:lnTo>
                    <a:pt x="0" y="86148"/>
                  </a:lnTo>
                  <a:lnTo>
                    <a:pt x="1357895" y="86148"/>
                  </a:lnTo>
                  <a:lnTo>
                    <a:pt x="1396682" y="91060"/>
                  </a:lnTo>
                  <a:lnTo>
                    <a:pt x="1423505" y="105804"/>
                  </a:lnTo>
                  <a:lnTo>
                    <a:pt x="1439076" y="130391"/>
                  </a:lnTo>
                  <a:lnTo>
                    <a:pt x="1444109" y="164833"/>
                  </a:lnTo>
                  <a:lnTo>
                    <a:pt x="1444109" y="1799106"/>
                  </a:lnTo>
                  <a:lnTo>
                    <a:pt x="1439076" y="1831377"/>
                  </a:lnTo>
                  <a:lnTo>
                    <a:pt x="1423505" y="1854862"/>
                  </a:lnTo>
                  <a:lnTo>
                    <a:pt x="1396682" y="1869211"/>
                  </a:lnTo>
                  <a:lnTo>
                    <a:pt x="1357895" y="1874072"/>
                  </a:lnTo>
                  <a:lnTo>
                    <a:pt x="0" y="1874072"/>
                  </a:lnTo>
                  <a:lnTo>
                    <a:pt x="0" y="1964029"/>
                  </a:lnTo>
                  <a:lnTo>
                    <a:pt x="1421574" y="1964029"/>
                  </a:lnTo>
                  <a:lnTo>
                    <a:pt x="1464475" y="1956121"/>
                  </a:lnTo>
                  <a:lnTo>
                    <a:pt x="1500350" y="1934509"/>
                  </a:lnTo>
                  <a:lnTo>
                    <a:pt x="1524973" y="1902356"/>
                  </a:lnTo>
                  <a:lnTo>
                    <a:pt x="1534120" y="1862826"/>
                  </a:lnTo>
                  <a:lnTo>
                    <a:pt x="1534120" y="104871"/>
                  </a:lnTo>
                  <a:lnTo>
                    <a:pt x="1524973" y="64789"/>
                  </a:lnTo>
                  <a:lnTo>
                    <a:pt x="1500350" y="31372"/>
                  </a:lnTo>
                  <a:lnTo>
                    <a:pt x="1464475" y="8487"/>
                  </a:lnTo>
                  <a:lnTo>
                    <a:pt x="1421574" y="0"/>
                  </a:lnTo>
                  <a:close/>
                </a:path>
              </a:pathLst>
            </a:custGeom>
            <a:solidFill>
              <a:srgbClr val="090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804040" y="1379978"/>
              <a:ext cx="2927603" cy="179538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6"/>
          <p:cNvSpPr/>
          <p:nvPr/>
        </p:nvSpPr>
        <p:spPr>
          <a:xfrm>
            <a:off x="8305800" y="2286000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685" y="625585"/>
            <a:ext cx="3756210" cy="240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6"/>
          <p:cNvSpPr/>
          <p:nvPr/>
        </p:nvSpPr>
        <p:spPr>
          <a:xfrm>
            <a:off x="8305800" y="6551291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그룹 1"/>
          <p:cNvGrpSpPr/>
          <p:nvPr/>
        </p:nvGrpSpPr>
        <p:grpSpPr>
          <a:xfrm>
            <a:off x="-7937" y="2754461"/>
            <a:ext cx="1455737" cy="823833"/>
            <a:chOff x="-84137" y="2965734"/>
            <a:chExt cx="1455737" cy="823833"/>
          </a:xfrm>
        </p:grpSpPr>
        <p:sp>
          <p:nvSpPr>
            <p:cNvPr id="19" name="오각형 18"/>
            <p:cNvSpPr/>
            <p:nvPr/>
          </p:nvSpPr>
          <p:spPr>
            <a:xfrm>
              <a:off x="-84137" y="2965734"/>
              <a:ext cx="1455737" cy="797147"/>
            </a:xfrm>
            <a:prstGeom prst="homePlate">
              <a:avLst>
                <a:gd name="adj" fmla="val 37645"/>
              </a:avLst>
            </a:prstGeom>
            <a:solidFill>
              <a:srgbClr val="EF43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30163" y="3031346"/>
              <a:ext cx="992187" cy="758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bIns="468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5400" b="1" spc="-300" dirty="0" smtClean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03</a:t>
              </a:r>
              <a:endParaRPr lang="en-US" altLang="ko-KR" sz="5400" b="1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object 9"/>
          <p:cNvSpPr txBox="1"/>
          <p:nvPr/>
        </p:nvSpPr>
        <p:spPr>
          <a:xfrm>
            <a:off x="1772285" y="2777290"/>
            <a:ext cx="67621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lang="ko-KR" altLang="en-US" sz="4800" b="1" spc="-250" dirty="0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논문 찾기</a:t>
            </a:r>
            <a:endParaRPr sz="4800" dirty="0">
              <a:solidFill>
                <a:srgbClr val="EF4348"/>
              </a:solidFill>
              <a:latin typeface="+mj-ea"/>
              <a:ea typeface="+mj-ea"/>
              <a:cs typeface="Malgun Gothic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76400" y="359148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편리한 검색 기능으로 원하는 논문을 찾을 수</a:t>
            </a:r>
            <a:r>
              <a:rPr lang="ko-KR" altLang="en-US" sz="1200" b="0" i="0" spc="-190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200" b="0" i="0" spc="-7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있습니다</a:t>
            </a:r>
            <a:r>
              <a:rPr lang="en-US" altLang="ko-KR" sz="1200" b="0" i="0" spc="-7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.</a:t>
            </a:r>
            <a:endParaRPr lang="ko-KR" altLang="en-US" sz="1200" dirty="0">
              <a:solidFill>
                <a:srgbClr val="EF434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30167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11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보편적 키워드로 검색할 때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7629653" cy="1374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Gulim"/>
                <a:cs typeface="Gulim"/>
              </a:rPr>
              <a:t>한 단어보다 두 단어 이상으로 검색해야 원하는 결과를 더 쉽게 얻을 수 있습니다</a:t>
            </a:r>
            <a:r>
              <a:rPr lang="en-US" altLang="ko-KR" sz="1600" spc="-105" dirty="0" smtClean="0">
                <a:latin typeface="Gulim"/>
                <a:cs typeface="Gulim"/>
              </a:rPr>
              <a:t>.</a:t>
            </a:r>
          </a:p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Gulim"/>
                <a:cs typeface="Gulim"/>
              </a:rPr>
              <a:t>키워드</a:t>
            </a:r>
            <a:r>
              <a:rPr lang="ko-KR" altLang="en-US" sz="1600" spc="-180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검색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100" dirty="0" smtClean="0">
                <a:latin typeface="Gulim"/>
                <a:cs typeface="Gulim"/>
              </a:rPr>
              <a:t>후</a:t>
            </a:r>
            <a:r>
              <a:rPr lang="ko-KR" altLang="en-US" sz="1600" spc="-165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좌측 리스트에서 원하는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결과를 구체적으로 설정해</a:t>
            </a:r>
            <a:r>
              <a:rPr lang="ko-KR" altLang="en-US" sz="1600" spc="-90" dirty="0" smtClean="0">
                <a:latin typeface="Gulim"/>
                <a:cs typeface="Gulim"/>
              </a:rPr>
              <a:t>보세요</a:t>
            </a:r>
            <a:r>
              <a:rPr lang="en-US" altLang="ko-KR" sz="1600" spc="-90" dirty="0" smtClean="0">
                <a:latin typeface="Calibri"/>
                <a:cs typeface="Calibri"/>
              </a:rPr>
              <a:t>.</a:t>
            </a:r>
            <a:endParaRPr lang="ko-KR" altLang="en-US" sz="1600" dirty="0" smtClean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94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 smtClean="0">
                <a:latin typeface="+mn-ea"/>
                <a:cs typeface="Gulim"/>
              </a:rPr>
              <a:t>검색결과가</a:t>
            </a:r>
            <a:r>
              <a:rPr lang="ko-KR" altLang="en-US" sz="1400" spc="-195" dirty="0" smtClean="0">
                <a:latin typeface="+mn-ea"/>
                <a:cs typeface="Gulim"/>
              </a:rPr>
              <a:t> </a:t>
            </a:r>
            <a:r>
              <a:rPr lang="ko-KR" altLang="en-US" sz="1400" spc="-85" dirty="0" smtClean="0">
                <a:latin typeface="+mn-ea"/>
                <a:cs typeface="Gulim"/>
              </a:rPr>
              <a:t>너무</a:t>
            </a:r>
            <a:r>
              <a:rPr lang="ko-KR" altLang="en-US" sz="1400" spc="-165" dirty="0" smtClean="0">
                <a:latin typeface="+mn-ea"/>
                <a:cs typeface="Gulim"/>
              </a:rPr>
              <a:t> </a:t>
            </a:r>
            <a:r>
              <a:rPr lang="ko-KR" altLang="en-US" sz="1400" spc="-85" dirty="0" smtClean="0">
                <a:latin typeface="+mn-ea"/>
                <a:cs typeface="Gulim"/>
              </a:rPr>
              <a:t>많아</a:t>
            </a:r>
            <a:r>
              <a:rPr lang="ko-KR" altLang="en-US" sz="1400" spc="-165" dirty="0" smtClean="0">
                <a:latin typeface="+mn-ea"/>
                <a:cs typeface="Gulim"/>
              </a:rPr>
              <a:t> </a:t>
            </a:r>
            <a:r>
              <a:rPr lang="ko-KR" altLang="en-US" sz="1400" spc="-85" dirty="0" smtClean="0">
                <a:latin typeface="+mn-ea"/>
                <a:cs typeface="Gulim"/>
              </a:rPr>
              <a:t>원하는</a:t>
            </a:r>
            <a:r>
              <a:rPr lang="ko-KR" altLang="en-US" sz="1400" spc="-170" dirty="0" smtClean="0">
                <a:latin typeface="+mn-ea"/>
                <a:cs typeface="Gulim"/>
              </a:rPr>
              <a:t> </a:t>
            </a:r>
            <a:r>
              <a:rPr lang="ko-KR" altLang="en-US" sz="1400" spc="-85" dirty="0">
                <a:latin typeface="+mn-ea"/>
                <a:cs typeface="Gulim"/>
              </a:rPr>
              <a:t>자료를 찾기 어렵다면 좌측의 리스트에서 결과를 좁혀보세요</a:t>
            </a:r>
            <a:r>
              <a:rPr lang="en-US" altLang="ko-KR" sz="1400" spc="-85" dirty="0">
                <a:latin typeface="+mn-ea"/>
                <a:cs typeface="Gulim"/>
              </a:rPr>
              <a:t>.</a:t>
            </a:r>
            <a:endParaRPr lang="ko-KR" altLang="en-US" sz="1400" spc="-85" dirty="0">
              <a:latin typeface="+mn-ea"/>
              <a:cs typeface="Gulim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>
                <a:latin typeface="+mn-ea"/>
                <a:cs typeface="Gulim"/>
              </a:rPr>
              <a:t>발행연도</a:t>
            </a:r>
            <a:r>
              <a:rPr lang="en-US" altLang="ko-KR" sz="1400" spc="-85" dirty="0">
                <a:latin typeface="+mn-ea"/>
                <a:cs typeface="Gulim"/>
              </a:rPr>
              <a:t>,</a:t>
            </a:r>
            <a:r>
              <a:rPr lang="ko-KR" altLang="en-US" sz="1400" spc="-85" dirty="0">
                <a:latin typeface="+mn-ea"/>
                <a:cs typeface="Gulim"/>
              </a:rPr>
              <a:t> 주제분류</a:t>
            </a:r>
            <a:r>
              <a:rPr lang="en-US" altLang="ko-KR" sz="1400" spc="-85" dirty="0">
                <a:latin typeface="+mn-ea"/>
                <a:cs typeface="Gulim"/>
              </a:rPr>
              <a:t>,</a:t>
            </a:r>
            <a:r>
              <a:rPr lang="ko-KR" altLang="en-US" sz="1400" spc="-85" dirty="0">
                <a:latin typeface="+mn-ea"/>
                <a:cs typeface="Gulim"/>
              </a:rPr>
              <a:t> </a:t>
            </a:r>
            <a:r>
              <a:rPr lang="ko-KR" altLang="en-US" sz="1400" spc="-85" dirty="0" err="1">
                <a:latin typeface="+mn-ea"/>
                <a:cs typeface="Gulim"/>
              </a:rPr>
              <a:t>저널명</a:t>
            </a:r>
            <a:r>
              <a:rPr lang="en-US" altLang="ko-KR" sz="1400" spc="-85" dirty="0">
                <a:latin typeface="+mn-ea"/>
                <a:cs typeface="Gulim"/>
              </a:rPr>
              <a:t>,</a:t>
            </a:r>
            <a:r>
              <a:rPr lang="ko-KR" altLang="en-US" sz="1400" spc="-85" dirty="0">
                <a:latin typeface="+mn-ea"/>
                <a:cs typeface="Gulim"/>
              </a:rPr>
              <a:t> 자료유형</a:t>
            </a:r>
            <a:r>
              <a:rPr lang="en-US" altLang="ko-KR" sz="1400" spc="-85" dirty="0">
                <a:latin typeface="+mn-ea"/>
                <a:cs typeface="Gulim"/>
              </a:rPr>
              <a:t>,</a:t>
            </a:r>
            <a:r>
              <a:rPr lang="ko-KR" altLang="en-US" sz="1400" spc="-85" dirty="0">
                <a:latin typeface="+mn-ea"/>
                <a:cs typeface="Gulim"/>
              </a:rPr>
              <a:t> 해외등재정보 등으로 검색결과를 줄일 수 있습니다</a:t>
            </a:r>
            <a:r>
              <a:rPr lang="en-US" altLang="ko-KR" sz="1400" spc="-85" dirty="0">
                <a:latin typeface="+mn-ea"/>
                <a:cs typeface="Gulim"/>
              </a:rPr>
              <a:t>.</a:t>
            </a:r>
            <a:endParaRPr lang="ko-KR" altLang="en-US" sz="1400" spc="-85" dirty="0">
              <a:latin typeface="+mn-ea"/>
              <a:cs typeface="Gulim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911" y="2989729"/>
            <a:ext cx="5267225" cy="3411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직사각형 1"/>
          <p:cNvSpPr/>
          <p:nvPr/>
        </p:nvSpPr>
        <p:spPr>
          <a:xfrm>
            <a:off x="3462458" y="2989729"/>
            <a:ext cx="2019866" cy="281978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1993738" y="3509100"/>
            <a:ext cx="1123085" cy="28917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15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12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보편적 키워드로 검색할 때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7756290" cy="9925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600" spc="-80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‘</a:t>
            </a:r>
            <a:r>
              <a:rPr lang="ko-KR" altLang="en-US" sz="1600" spc="-80" dirty="0" err="1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연관검색어</a:t>
            </a:r>
            <a:r>
              <a:rPr lang="en-US" altLang="ko-KR" sz="1600" spc="-80" dirty="0" smtClean="0">
                <a:solidFill>
                  <a:srgbClr val="EF4348"/>
                </a:solidFill>
                <a:latin typeface="+mj-ea"/>
                <a:ea typeface="+mj-ea"/>
                <a:cs typeface="Calibri"/>
              </a:rPr>
              <a:t>'</a:t>
            </a:r>
            <a:r>
              <a:rPr lang="ko-KR" altLang="en-US" sz="1600" spc="-80" dirty="0" smtClean="0">
                <a:latin typeface="+mj-ea"/>
                <a:ea typeface="+mj-ea"/>
                <a:cs typeface="Gulim"/>
              </a:rPr>
              <a:t>로</a:t>
            </a:r>
            <a:r>
              <a:rPr lang="ko-KR" altLang="en-US" sz="1600" spc="-17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연구자들이</a:t>
            </a:r>
            <a:r>
              <a:rPr lang="ko-KR" altLang="en-US" sz="16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함께</a:t>
            </a:r>
            <a:r>
              <a:rPr lang="ko-KR" altLang="en-US" sz="16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이용한</a:t>
            </a:r>
            <a:r>
              <a:rPr lang="ko-KR" altLang="en-US" sz="16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err="1" smtClean="0">
                <a:latin typeface="+mj-ea"/>
                <a:ea typeface="+mj-ea"/>
                <a:cs typeface="Gulim"/>
              </a:rPr>
              <a:t>검색어를</a:t>
            </a:r>
            <a:r>
              <a:rPr lang="ko-KR" altLang="en-US" sz="16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활용해</a:t>
            </a:r>
            <a:r>
              <a:rPr lang="ko-KR" altLang="en-US" sz="1600" spc="-17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80" dirty="0" smtClean="0">
                <a:latin typeface="+mj-ea"/>
                <a:ea typeface="+mj-ea"/>
                <a:cs typeface="Gulim"/>
              </a:rPr>
              <a:t>보세요</a:t>
            </a:r>
            <a:r>
              <a:rPr lang="en-US" altLang="ko-KR" sz="1600" spc="-80" dirty="0" smtClean="0">
                <a:latin typeface="+mj-ea"/>
                <a:ea typeface="+mj-ea"/>
                <a:cs typeface="Calibri"/>
              </a:rPr>
              <a:t>.</a:t>
            </a:r>
            <a:endParaRPr lang="ko-KR" altLang="en-US" sz="1600" dirty="0" smtClean="0">
              <a:latin typeface="+mj-ea"/>
              <a:ea typeface="+mj-ea"/>
              <a:cs typeface="Calibri"/>
            </a:endParaRPr>
          </a:p>
          <a:p>
            <a:pPr marL="756285" marR="5080" lvl="1" indent="-287020">
              <a:lnSpc>
                <a:spcPct val="150000"/>
              </a:lnSpc>
              <a:spcBef>
                <a:spcPts val="55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55" dirty="0" smtClean="0">
                <a:latin typeface="+mj-ea"/>
                <a:ea typeface="+mj-ea"/>
                <a:cs typeface="Calibri"/>
              </a:rPr>
              <a:t>‘</a:t>
            </a:r>
            <a:r>
              <a:rPr lang="ko-KR" altLang="en-US" sz="1400" spc="-55" dirty="0" smtClean="0">
                <a:latin typeface="+mj-ea"/>
                <a:ea typeface="+mj-ea"/>
                <a:cs typeface="Gulim"/>
              </a:rPr>
              <a:t>함께</a:t>
            </a:r>
            <a:r>
              <a:rPr lang="ko-KR" altLang="en-US" sz="1400" spc="-18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검색된</a:t>
            </a:r>
            <a:r>
              <a:rPr lang="ko-KR" altLang="en-US" sz="1400" spc="-16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70" dirty="0" smtClean="0">
                <a:latin typeface="+mj-ea"/>
                <a:ea typeface="+mj-ea"/>
                <a:cs typeface="Gulim"/>
              </a:rPr>
              <a:t>키워드</a:t>
            </a:r>
            <a:r>
              <a:rPr lang="ko-KR" altLang="en-US" sz="1400" spc="-70" dirty="0" smtClean="0">
                <a:latin typeface="+mj-ea"/>
                <a:ea typeface="+mj-ea"/>
                <a:cs typeface="Calibri"/>
              </a:rPr>
              <a:t>’</a:t>
            </a:r>
            <a:r>
              <a:rPr lang="ko-KR" altLang="en-US" sz="1400" spc="-70" dirty="0" smtClean="0">
                <a:latin typeface="+mj-ea"/>
                <a:ea typeface="+mj-ea"/>
                <a:cs typeface="Gulim"/>
              </a:rPr>
              <a:t>와</a:t>
            </a:r>
            <a:r>
              <a:rPr lang="ko-KR" altLang="en-US" sz="1400" spc="-19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55" dirty="0" smtClean="0">
                <a:latin typeface="+mj-ea"/>
                <a:ea typeface="+mj-ea"/>
                <a:cs typeface="Calibri"/>
              </a:rPr>
              <a:t>‘</a:t>
            </a:r>
            <a:r>
              <a:rPr lang="ko-KR" altLang="en-US" sz="1400" spc="-55" dirty="0" smtClean="0">
                <a:latin typeface="+mj-ea"/>
                <a:ea typeface="+mj-ea"/>
                <a:cs typeface="Gulim"/>
              </a:rPr>
              <a:t>검색</a:t>
            </a:r>
            <a:r>
              <a:rPr lang="ko-KR" altLang="en-US" sz="1400" spc="-17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후</a:t>
            </a:r>
            <a:r>
              <a:rPr lang="ko-KR" altLang="en-US" sz="1400" spc="-15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이용된</a:t>
            </a:r>
            <a:r>
              <a:rPr lang="ko-KR" altLang="en-US" sz="1400" spc="-18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논문의</a:t>
            </a:r>
            <a:r>
              <a:rPr lang="ko-KR" altLang="en-US" sz="1400" spc="-18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65" dirty="0" smtClean="0">
                <a:latin typeface="+mj-ea"/>
                <a:ea typeface="+mj-ea"/>
                <a:cs typeface="Gulim"/>
              </a:rPr>
              <a:t>키워드</a:t>
            </a:r>
            <a:r>
              <a:rPr lang="ko-KR" altLang="en-US" sz="1400" spc="-65" dirty="0" smtClean="0">
                <a:latin typeface="+mj-ea"/>
                <a:ea typeface="+mj-ea"/>
                <a:cs typeface="Calibri"/>
              </a:rPr>
              <a:t>’</a:t>
            </a:r>
            <a:r>
              <a:rPr lang="ko-KR" altLang="en-US" sz="1400" spc="-65" dirty="0" err="1" smtClean="0">
                <a:latin typeface="+mj-ea"/>
                <a:ea typeface="+mj-ea"/>
                <a:cs typeface="Gulim"/>
              </a:rPr>
              <a:t>를</a:t>
            </a:r>
            <a:r>
              <a:rPr lang="ko-KR" altLang="en-US" sz="1400" spc="-18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고려한 </a:t>
            </a:r>
            <a:r>
              <a:rPr lang="en-US" altLang="ko-KR" sz="1400" spc="-60" dirty="0" smtClean="0">
                <a:latin typeface="+mj-ea"/>
                <a:ea typeface="+mj-ea"/>
                <a:cs typeface="Calibri"/>
              </a:rPr>
              <a:t>'</a:t>
            </a:r>
            <a:r>
              <a:rPr lang="ko-KR" altLang="en-US" sz="1400" spc="-60" dirty="0" err="1" smtClean="0">
                <a:latin typeface="+mj-ea"/>
                <a:ea typeface="+mj-ea"/>
                <a:cs typeface="Gulim"/>
              </a:rPr>
              <a:t>연관검색어</a:t>
            </a:r>
            <a:r>
              <a:rPr lang="en-US" altLang="ko-KR" sz="1400" spc="-60" dirty="0" smtClean="0">
                <a:latin typeface="+mj-ea"/>
                <a:ea typeface="+mj-ea"/>
                <a:cs typeface="Calibri"/>
              </a:rPr>
              <a:t>’</a:t>
            </a:r>
            <a:r>
              <a:rPr lang="ko-KR" altLang="en-US" sz="1400" spc="-60" dirty="0" smtClean="0">
                <a:latin typeface="+mj-ea"/>
                <a:ea typeface="+mj-ea"/>
                <a:cs typeface="Calibri"/>
              </a:rPr>
              <a:t>를 확인하세요</a:t>
            </a:r>
            <a:r>
              <a:rPr lang="en-US" altLang="ko-KR" sz="1400" spc="-60" dirty="0" smtClean="0">
                <a:latin typeface="+mj-ea"/>
                <a:ea typeface="+mj-ea"/>
                <a:cs typeface="Calibri"/>
              </a:rPr>
              <a:t>.</a:t>
            </a:r>
            <a:endParaRPr lang="ko-KR" altLang="en-US" sz="1400" dirty="0" smtClean="0">
              <a:latin typeface="+mj-ea"/>
              <a:ea typeface="+mj-ea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>
                <a:latin typeface="+mj-ea"/>
                <a:ea typeface="+mj-ea"/>
                <a:cs typeface="Gulim"/>
              </a:rPr>
              <a:t>함께 보면 좋은 학술 연구 키워드를 이용하세요</a:t>
            </a:r>
            <a:r>
              <a:rPr lang="en-US" altLang="ko-KR" sz="1400" spc="-85" dirty="0">
                <a:latin typeface="+mj-ea"/>
                <a:ea typeface="+mj-ea"/>
                <a:cs typeface="Gulim"/>
              </a:rPr>
              <a:t>!</a:t>
            </a:r>
            <a:endParaRPr lang="ko-KR" altLang="en-US" sz="1400" spc="-85" dirty="0">
              <a:latin typeface="+mj-ea"/>
              <a:ea typeface="+mj-ea"/>
              <a:cs typeface="Gulim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3124200"/>
            <a:ext cx="77819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직사각형 12"/>
          <p:cNvSpPr/>
          <p:nvPr/>
        </p:nvSpPr>
        <p:spPr>
          <a:xfrm>
            <a:off x="2947525" y="3732415"/>
            <a:ext cx="4291475" cy="763385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2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13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8972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연구자 이름으로 검색할 때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6730689" cy="13285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solidFill>
                  <a:srgbClr val="F6424A"/>
                </a:solidFill>
                <a:latin typeface="+mj-ea"/>
                <a:ea typeface="+mj-ea"/>
                <a:cs typeface="Gulim"/>
              </a:rPr>
              <a:t>연구자의</a:t>
            </a:r>
            <a:r>
              <a:rPr lang="ko-KR" altLang="en-US" sz="1600" spc="-180" dirty="0" smtClean="0">
                <a:solidFill>
                  <a:srgbClr val="F6424A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smtClean="0">
                <a:solidFill>
                  <a:srgbClr val="F6424A"/>
                </a:solidFill>
                <a:latin typeface="+mj-ea"/>
                <a:ea typeface="+mj-ea"/>
                <a:cs typeface="Gulim"/>
              </a:rPr>
              <a:t>이름</a:t>
            </a: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으로</a:t>
            </a:r>
            <a:r>
              <a:rPr lang="ko-KR" altLang="en-US" sz="16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논문을</a:t>
            </a:r>
            <a:r>
              <a:rPr lang="ko-KR" altLang="en-US" sz="1600" spc="-16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검색할</a:t>
            </a:r>
            <a:r>
              <a:rPr lang="ko-KR" altLang="en-US" sz="16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100" dirty="0" smtClean="0">
                <a:latin typeface="+mj-ea"/>
                <a:ea typeface="+mj-ea"/>
                <a:cs typeface="Gulim"/>
              </a:rPr>
              <a:t>수</a:t>
            </a:r>
            <a:r>
              <a:rPr lang="ko-KR" altLang="en-US" sz="1600" spc="-18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85" dirty="0" smtClean="0">
                <a:latin typeface="+mj-ea"/>
                <a:ea typeface="+mj-ea"/>
                <a:cs typeface="Gulim"/>
              </a:rPr>
              <a:t>있습니다</a:t>
            </a:r>
            <a:r>
              <a:rPr lang="en-US" altLang="ko-KR" sz="1600" spc="-85" dirty="0" smtClean="0">
                <a:latin typeface="+mj-ea"/>
                <a:ea typeface="+mj-ea"/>
                <a:cs typeface="Calibri"/>
              </a:rPr>
              <a:t>.</a:t>
            </a:r>
            <a:endParaRPr lang="ko-KR" altLang="en-US" sz="1600" dirty="0" smtClean="0">
              <a:latin typeface="+mj-ea"/>
              <a:ea typeface="+mj-ea"/>
              <a:cs typeface="Calibri"/>
            </a:endParaRPr>
          </a:p>
          <a:p>
            <a:pPr marL="747395" marR="586740" lvl="1" indent="-278130">
              <a:lnSpc>
                <a:spcPct val="150000"/>
              </a:lnSpc>
              <a:spcBef>
                <a:spcPts val="55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검색필드에서 </a:t>
            </a:r>
            <a:r>
              <a:rPr lang="en-US" altLang="ko-KR" sz="1400" spc="-85" dirty="0" smtClean="0">
                <a:latin typeface="+mj-ea"/>
                <a:ea typeface="+mj-ea"/>
                <a:cs typeface="Gulim"/>
              </a:rPr>
              <a:t>‘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저자명</a:t>
            </a:r>
            <a:r>
              <a:rPr lang="en-US" altLang="ko-KR" sz="1400" spc="-85" dirty="0" smtClean="0">
                <a:latin typeface="+mj-ea"/>
                <a:ea typeface="+mj-ea"/>
                <a:cs typeface="Gulim"/>
              </a:rPr>
              <a:t>’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을 클릭한 후 저자</a:t>
            </a:r>
            <a:r>
              <a:rPr lang="ko-KR" altLang="en-US" sz="14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이름을</a:t>
            </a:r>
            <a:r>
              <a:rPr lang="ko-KR" altLang="en-US" sz="1400" spc="-18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입력하고</a:t>
            </a:r>
            <a:r>
              <a:rPr lang="ko-KR" altLang="en-US" sz="1400" spc="-17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70" dirty="0" smtClean="0">
                <a:latin typeface="+mj-ea"/>
                <a:ea typeface="+mj-ea"/>
                <a:cs typeface="Gulim"/>
              </a:rPr>
              <a:t>검색하세요</a:t>
            </a:r>
            <a:r>
              <a:rPr lang="en-US" altLang="ko-KR" sz="1400" spc="-70" dirty="0" smtClean="0">
                <a:latin typeface="+mj-ea"/>
                <a:ea typeface="+mj-ea"/>
                <a:cs typeface="Calibri"/>
              </a:rPr>
              <a:t>. </a:t>
            </a:r>
          </a:p>
          <a:p>
            <a:pPr marL="747395" marR="586740" lvl="1" indent="-278130">
              <a:lnSpc>
                <a:spcPct val="150000"/>
              </a:lnSpc>
              <a:spcBef>
                <a:spcPts val="55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>
                <a:latin typeface="+mj-ea"/>
                <a:ea typeface="+mj-ea"/>
                <a:cs typeface="Gulim"/>
              </a:rPr>
              <a:t>입력한 이름과 완전하게 일치하는 저자만 검색됩니다</a:t>
            </a:r>
            <a:r>
              <a:rPr lang="en-US" altLang="ko-KR" sz="1400" spc="-85" dirty="0">
                <a:latin typeface="+mj-ea"/>
                <a:ea typeface="+mj-ea"/>
                <a:cs typeface="Gulim"/>
              </a:rPr>
              <a:t>.</a:t>
            </a:r>
            <a:endParaRPr lang="ko-KR" altLang="en-US" sz="1400" spc="-85" dirty="0">
              <a:latin typeface="+mj-ea"/>
              <a:ea typeface="+mj-ea"/>
              <a:cs typeface="Gulim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>
                <a:latin typeface="+mj-ea"/>
                <a:ea typeface="+mj-ea"/>
                <a:cs typeface="Gulim"/>
              </a:rPr>
              <a:t>이 외에도 </a:t>
            </a:r>
            <a:r>
              <a:rPr lang="ko-KR" altLang="en-US" sz="1400" spc="-85" dirty="0" err="1">
                <a:latin typeface="+mj-ea"/>
                <a:ea typeface="+mj-ea"/>
                <a:cs typeface="Gulim"/>
              </a:rPr>
              <a:t>논문명</a:t>
            </a:r>
            <a:r>
              <a:rPr lang="en-US" altLang="ko-KR" sz="1400" spc="-85" dirty="0"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85" dirty="0" err="1">
                <a:latin typeface="+mj-ea"/>
                <a:ea typeface="+mj-ea"/>
                <a:cs typeface="Gulim"/>
              </a:rPr>
              <a:t>논문명</a:t>
            </a:r>
            <a:r>
              <a:rPr lang="en-US" altLang="ko-KR" sz="1400" spc="-85" dirty="0">
                <a:latin typeface="+mj-ea"/>
                <a:ea typeface="+mj-ea"/>
                <a:cs typeface="Gulim"/>
              </a:rPr>
              <a:t>+</a:t>
            </a:r>
            <a:r>
              <a:rPr lang="ko-KR" altLang="en-US" sz="1400" spc="-85" dirty="0">
                <a:latin typeface="+mj-ea"/>
                <a:ea typeface="+mj-ea"/>
                <a:cs typeface="Gulim"/>
              </a:rPr>
              <a:t>초록</a:t>
            </a:r>
            <a:r>
              <a:rPr lang="en-US" altLang="ko-KR" sz="1400" spc="-85" dirty="0">
                <a:latin typeface="+mj-ea"/>
                <a:ea typeface="+mj-ea"/>
                <a:cs typeface="Gulim"/>
              </a:rPr>
              <a:t>, </a:t>
            </a:r>
            <a:r>
              <a:rPr lang="ko-KR" altLang="en-US" sz="1400" spc="-85" dirty="0" err="1">
                <a:latin typeface="+mj-ea"/>
                <a:ea typeface="+mj-ea"/>
                <a:cs typeface="Gulim"/>
              </a:rPr>
              <a:t>키워드명</a:t>
            </a:r>
            <a:r>
              <a:rPr lang="ko-KR" altLang="en-US" sz="1400" spc="-85" dirty="0">
                <a:latin typeface="+mj-ea"/>
                <a:ea typeface="+mj-ea"/>
                <a:cs typeface="Gulim"/>
              </a:rPr>
              <a:t> 등으로 검색해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보세요</a:t>
            </a:r>
            <a:r>
              <a:rPr lang="en-US" altLang="ko-KR" sz="1400" spc="-85" dirty="0" smtClean="0">
                <a:latin typeface="+mj-ea"/>
                <a:ea typeface="+mj-ea"/>
                <a:cs typeface="Gulim"/>
              </a:rPr>
              <a:t>.</a:t>
            </a:r>
            <a:endParaRPr lang="ko-KR" altLang="en-US" sz="1400" spc="-85" dirty="0">
              <a:latin typeface="+mj-ea"/>
              <a:ea typeface="+mj-ea"/>
              <a:cs typeface="Gulim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93187" y="3200400"/>
            <a:ext cx="7893613" cy="2726375"/>
            <a:chOff x="792736" y="2819400"/>
            <a:chExt cx="7906201" cy="2730723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7262" y="2819400"/>
              <a:ext cx="7248525" cy="2238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792736" y="3492723"/>
              <a:ext cx="2263577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55226" y="3492723"/>
              <a:ext cx="4643711" cy="2057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2862862" y="4918504"/>
              <a:ext cx="1524000" cy="3304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2939146" y="3200400"/>
            <a:ext cx="1193462" cy="2148467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056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541" y="3371802"/>
            <a:ext cx="4467301" cy="2790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14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5894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원하는 조건이 명확할 때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784734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Gulim"/>
                <a:cs typeface="Gulim"/>
              </a:rPr>
              <a:t>찾고자</a:t>
            </a:r>
            <a:r>
              <a:rPr lang="ko-KR" altLang="en-US" sz="1600" spc="-180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하는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결과가</a:t>
            </a:r>
            <a:r>
              <a:rPr lang="ko-KR" altLang="en-US" sz="1600" spc="-165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분명할</a:t>
            </a:r>
            <a:r>
              <a:rPr lang="ko-KR" altLang="en-US" sz="1600" spc="-180" dirty="0" smtClean="0">
                <a:latin typeface="Gulim"/>
                <a:cs typeface="Gulim"/>
              </a:rPr>
              <a:t> </a:t>
            </a:r>
            <a:r>
              <a:rPr lang="ko-KR" altLang="en-US" sz="1600" spc="-100" dirty="0" smtClean="0">
                <a:latin typeface="Gulim"/>
                <a:cs typeface="Gulim"/>
              </a:rPr>
              <a:t>때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특정한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조건을</a:t>
            </a:r>
            <a:r>
              <a:rPr lang="ko-KR" altLang="en-US" sz="1600" spc="-180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조합하는</a:t>
            </a:r>
            <a:r>
              <a:rPr lang="ko-KR" altLang="en-US" sz="1600" spc="-160" dirty="0" smtClean="0">
                <a:latin typeface="Gulim"/>
                <a:cs typeface="Gulim"/>
              </a:rPr>
              <a:t> </a:t>
            </a:r>
            <a:r>
              <a:rPr lang="en-US" altLang="ko-KR" sz="1600" spc="-80" dirty="0" smtClean="0">
                <a:solidFill>
                  <a:srgbClr val="F6424A"/>
                </a:solidFill>
                <a:latin typeface="Calibri"/>
                <a:cs typeface="Calibri"/>
              </a:rPr>
              <a:t>'</a:t>
            </a:r>
            <a:r>
              <a:rPr lang="ko-KR" altLang="en-US" sz="1600" spc="-80" dirty="0" smtClean="0">
                <a:solidFill>
                  <a:srgbClr val="F6424A"/>
                </a:solidFill>
                <a:latin typeface="Gulim"/>
                <a:cs typeface="Gulim"/>
              </a:rPr>
              <a:t>상세검색</a:t>
            </a:r>
            <a:r>
              <a:rPr lang="en-US" altLang="ko-KR" sz="1600" spc="-80" dirty="0" smtClean="0">
                <a:solidFill>
                  <a:srgbClr val="F6424A"/>
                </a:solidFill>
                <a:latin typeface="Calibri"/>
                <a:cs typeface="Calibri"/>
              </a:rPr>
              <a:t>'</a:t>
            </a:r>
            <a:r>
              <a:rPr lang="ko-KR" altLang="en-US" sz="1600" spc="-80" dirty="0" smtClean="0">
                <a:latin typeface="Gulim"/>
                <a:cs typeface="Gulim"/>
              </a:rPr>
              <a:t>을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활용할</a:t>
            </a:r>
            <a:r>
              <a:rPr lang="ko-KR" altLang="en-US" sz="1600" spc="-180" dirty="0" smtClean="0">
                <a:latin typeface="Gulim"/>
                <a:cs typeface="Gulim"/>
              </a:rPr>
              <a:t> </a:t>
            </a:r>
            <a:r>
              <a:rPr lang="ko-KR" altLang="en-US" sz="1600" spc="-100" dirty="0" smtClean="0">
                <a:latin typeface="Gulim"/>
                <a:cs typeface="Gulim"/>
              </a:rPr>
              <a:t>수</a:t>
            </a:r>
            <a:r>
              <a:rPr lang="ko-KR" altLang="en-US" sz="1600" spc="-165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있습니다</a:t>
            </a:r>
            <a:r>
              <a:rPr lang="en-US" altLang="ko-KR" sz="1600" spc="-85" dirty="0" smtClean="0">
                <a:latin typeface="Calibri"/>
                <a:cs typeface="Calibri"/>
              </a:rPr>
              <a:t>.</a:t>
            </a:r>
            <a:endParaRPr lang="ko-KR" altLang="en-US" sz="1600" dirty="0" smtClean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94"/>
              </a:spcBef>
              <a:tabLst>
                <a:tab pos="756285" algn="l"/>
              </a:tabLst>
            </a:pPr>
            <a:r>
              <a:rPr lang="en-US" altLang="ko-KR" sz="1400" dirty="0" smtClean="0">
                <a:latin typeface="Calibri"/>
                <a:cs typeface="Calibri"/>
              </a:rPr>
              <a:t>‐	</a:t>
            </a:r>
            <a:r>
              <a:rPr lang="ko-KR" altLang="en-US" sz="1400" spc="-60" dirty="0" err="1" smtClean="0">
                <a:latin typeface="Gulim"/>
                <a:cs typeface="Gulim"/>
              </a:rPr>
              <a:t>논문명</a:t>
            </a:r>
            <a:r>
              <a:rPr lang="en-US" altLang="ko-KR" sz="1400" spc="-60" dirty="0" smtClean="0">
                <a:latin typeface="Calibri"/>
                <a:cs typeface="Calibri"/>
              </a:rPr>
              <a:t>,</a:t>
            </a:r>
            <a:r>
              <a:rPr lang="ko-KR" altLang="en-US" sz="1400" spc="-35" dirty="0" smtClean="0">
                <a:latin typeface="Calibri"/>
                <a:cs typeface="Calibri"/>
              </a:rPr>
              <a:t> </a:t>
            </a:r>
            <a:r>
              <a:rPr lang="ko-KR" altLang="en-US" sz="1400" spc="-65" dirty="0" smtClean="0">
                <a:latin typeface="Gulim"/>
                <a:cs typeface="Gulim"/>
              </a:rPr>
              <a:t>간행물명</a:t>
            </a:r>
            <a:r>
              <a:rPr lang="en-US" altLang="ko-KR" sz="1400" spc="-65" dirty="0" smtClean="0">
                <a:latin typeface="Calibri"/>
                <a:cs typeface="Calibri"/>
              </a:rPr>
              <a:t>,</a:t>
            </a:r>
            <a:r>
              <a:rPr lang="ko-KR" altLang="en-US" sz="1400" spc="-35" dirty="0" smtClean="0">
                <a:latin typeface="Calibri"/>
                <a:cs typeface="Calibri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저자명</a:t>
            </a:r>
            <a:r>
              <a:rPr lang="ko-KR" altLang="en-US" sz="1400" spc="-17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등으로</a:t>
            </a:r>
            <a:r>
              <a:rPr lang="ko-KR" altLang="en-US" sz="1400" spc="-17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검색대상을</a:t>
            </a:r>
            <a:r>
              <a:rPr lang="ko-KR" altLang="en-US" sz="1400" spc="-190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지정하여</a:t>
            </a:r>
            <a:r>
              <a:rPr lang="ko-KR" altLang="en-US" sz="1400" spc="-180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정확한</a:t>
            </a:r>
            <a:r>
              <a:rPr lang="ko-KR" altLang="en-US" sz="1400" spc="-17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검색결과를</a:t>
            </a:r>
            <a:r>
              <a:rPr lang="ko-KR" altLang="en-US" sz="1400" spc="-190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확인해</a:t>
            </a:r>
            <a:r>
              <a:rPr lang="ko-KR" altLang="en-US" sz="1400" spc="-185" dirty="0" smtClean="0">
                <a:latin typeface="Gulim"/>
                <a:cs typeface="Gulim"/>
              </a:rPr>
              <a:t> </a:t>
            </a:r>
            <a:r>
              <a:rPr lang="ko-KR" altLang="en-US" sz="1400" spc="-60" dirty="0" smtClean="0">
                <a:latin typeface="Gulim"/>
                <a:cs typeface="Gulim"/>
              </a:rPr>
              <a:t>보세요</a:t>
            </a:r>
            <a:r>
              <a:rPr lang="en-US" altLang="ko-KR" sz="1400" spc="-60" dirty="0" smtClean="0">
                <a:latin typeface="Calibri"/>
                <a:cs typeface="Calibri"/>
              </a:rPr>
              <a:t>.</a:t>
            </a:r>
            <a:endParaRPr lang="ko-KR" altLang="en-US" sz="1400" dirty="0">
              <a:latin typeface="Calibri"/>
              <a:cs typeface="Calibri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2443163"/>
            <a:ext cx="7019925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직사각형 16"/>
          <p:cNvSpPr/>
          <p:nvPr/>
        </p:nvSpPr>
        <p:spPr>
          <a:xfrm>
            <a:off x="7239000" y="2607427"/>
            <a:ext cx="533400" cy="3048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타원 17"/>
          <p:cNvSpPr/>
          <p:nvPr/>
        </p:nvSpPr>
        <p:spPr>
          <a:xfrm>
            <a:off x="7195686" y="2415403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038715" y="3256486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cxnSp>
        <p:nvCxnSpPr>
          <p:cNvPr id="6" name="꺾인 연결선 5"/>
          <p:cNvCxnSpPr/>
          <p:nvPr/>
        </p:nvCxnSpPr>
        <p:spPr>
          <a:xfrm rot="16200000" flipH="1">
            <a:off x="5980398" y="4424072"/>
            <a:ext cx="886020" cy="877077"/>
          </a:xfrm>
          <a:prstGeom prst="bentConnector3">
            <a:avLst>
              <a:gd name="adj1" fmla="val 98787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꺾인 연결선 51"/>
          <p:cNvCxnSpPr/>
          <p:nvPr/>
        </p:nvCxnSpPr>
        <p:spPr>
          <a:xfrm flipV="1">
            <a:off x="6484542" y="4419598"/>
            <a:ext cx="377405" cy="2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꺾인 연결선 53"/>
          <p:cNvCxnSpPr/>
          <p:nvPr/>
        </p:nvCxnSpPr>
        <p:spPr>
          <a:xfrm flipV="1">
            <a:off x="6462229" y="3664841"/>
            <a:ext cx="399718" cy="217095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꺾인 연결선 59"/>
          <p:cNvCxnSpPr/>
          <p:nvPr/>
        </p:nvCxnSpPr>
        <p:spPr>
          <a:xfrm rot="10800000">
            <a:off x="1447801" y="3940127"/>
            <a:ext cx="910970" cy="211919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71648" y="3881935"/>
            <a:ext cx="1732847" cy="5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1000" b="1" dirty="0" smtClean="0"/>
              <a:t>검색필드</a:t>
            </a:r>
            <a:r>
              <a:rPr lang="ko-KR" altLang="en-US" sz="1000" b="1" spc="-20" dirty="0" smtClean="0"/>
              <a:t> </a:t>
            </a:r>
            <a:r>
              <a:rPr lang="ko-KR" altLang="en-US" sz="1000" b="1" dirty="0" smtClean="0"/>
              <a:t>설정</a:t>
            </a:r>
            <a:endParaRPr lang="en-US" altLang="ko-KR" sz="1000" b="1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b="1" spc="-70" dirty="0" smtClean="0">
                <a:latin typeface="Gulim"/>
                <a:cs typeface="Gulim"/>
              </a:rPr>
              <a:t> </a:t>
            </a:r>
            <a:r>
              <a:rPr lang="ko-KR" altLang="en-US" sz="900" b="0" i="0" spc="-70" dirty="0" smtClean="0">
                <a:latin typeface="Gulim"/>
                <a:cs typeface="Gulim"/>
              </a:rPr>
              <a:t>검색대상 </a:t>
            </a:r>
            <a:r>
              <a:rPr lang="ko-KR" altLang="en-US" sz="900" b="0" i="0" spc="-60" dirty="0" smtClean="0">
                <a:latin typeface="Gulim"/>
                <a:cs typeface="Gulim"/>
              </a:rPr>
              <a:t>필드</a:t>
            </a:r>
            <a:r>
              <a:rPr lang="en-US" altLang="ko-KR" sz="900" spc="-60" dirty="0">
                <a:latin typeface="Gulim"/>
                <a:cs typeface="Gulim"/>
              </a:rPr>
              <a:t> </a:t>
            </a:r>
            <a:r>
              <a:rPr lang="en-US" altLang="ko-KR" sz="900" b="0" i="0" spc="-60" dirty="0" smtClean="0">
                <a:latin typeface="Gulim"/>
                <a:cs typeface="Gulim"/>
              </a:rPr>
              <a:t>(</a:t>
            </a:r>
            <a:r>
              <a:rPr lang="ko-KR" altLang="en-US" sz="900" b="0" i="0" spc="-60" dirty="0" err="1" smtClean="0">
                <a:latin typeface="Gulim"/>
                <a:cs typeface="Gulim"/>
              </a:rPr>
              <a:t>논문명</a:t>
            </a:r>
            <a:r>
              <a:rPr lang="en-US" altLang="ko-KR" sz="900" b="0" i="0" spc="-60" dirty="0" smtClean="0">
                <a:latin typeface="Gulim"/>
                <a:cs typeface="Gulim"/>
              </a:rPr>
              <a:t>, </a:t>
            </a:r>
            <a:r>
              <a:rPr lang="ko-KR" altLang="en-US" sz="900" b="0" i="0" spc="-60" dirty="0" err="1" smtClean="0">
                <a:latin typeface="Gulim"/>
                <a:cs typeface="Gulim"/>
              </a:rPr>
              <a:t>저널명</a:t>
            </a:r>
            <a:r>
              <a:rPr lang="en-US" altLang="ko-KR" sz="900" b="0" i="0" spc="-60" dirty="0" smtClean="0">
                <a:latin typeface="Gulim"/>
                <a:cs typeface="Gulim"/>
              </a:rPr>
              <a:t>, </a:t>
            </a: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0" i="0" spc="-60" dirty="0" err="1" smtClean="0">
                <a:latin typeface="Gulim"/>
                <a:cs typeface="Gulim"/>
              </a:rPr>
              <a:t>발행기관명</a:t>
            </a:r>
            <a:r>
              <a:rPr lang="en-US" altLang="ko-KR" sz="900" b="0" i="0" spc="-60" dirty="0" smtClean="0">
                <a:latin typeface="Gulim"/>
                <a:cs typeface="Gulim"/>
              </a:rPr>
              <a:t>, </a:t>
            </a:r>
            <a:r>
              <a:rPr lang="ko-KR" altLang="en-US" sz="900" b="0" i="0" spc="-60" dirty="0" smtClean="0">
                <a:latin typeface="Gulim"/>
                <a:cs typeface="Gulim"/>
              </a:rPr>
              <a:t>저자명</a:t>
            </a:r>
            <a:r>
              <a:rPr lang="en-US" altLang="ko-KR" sz="900" b="0" i="0" spc="-45" dirty="0" smtClean="0">
                <a:latin typeface="Gulim"/>
                <a:cs typeface="Gulim"/>
              </a:rPr>
              <a:t>) </a:t>
            </a:r>
            <a:r>
              <a:rPr lang="ko-KR" altLang="en-US" sz="900" b="0" i="0" spc="-75" dirty="0" smtClean="0">
                <a:latin typeface="Gulim"/>
                <a:cs typeface="Gulim"/>
              </a:rPr>
              <a:t>설정  가능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6861944" y="5219581"/>
            <a:ext cx="223458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1000" b="1" dirty="0" err="1" smtClean="0">
                <a:latin typeface="+mj-lt"/>
              </a:rPr>
              <a:t>검색식</a:t>
            </a:r>
            <a:r>
              <a:rPr lang="ko-KR" altLang="en-US" sz="1000" b="1" dirty="0" smtClean="0">
                <a:latin typeface="+mj-lt"/>
              </a:rPr>
              <a:t> 설정</a:t>
            </a:r>
            <a:endParaRPr lang="en-US" altLang="ko-KR" sz="1000" b="1" dirty="0" smtClean="0">
              <a:latin typeface="+mj-lt"/>
            </a:endParaRP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spc="-60" dirty="0" smtClean="0">
                <a:latin typeface="+mj-lt"/>
                <a:cs typeface="Gulim"/>
              </a:rPr>
              <a:t>AND : </a:t>
            </a:r>
            <a:r>
              <a:rPr lang="ko-KR" altLang="en-US" sz="900" spc="-60" dirty="0" smtClean="0">
                <a:latin typeface="+mj-lt"/>
                <a:cs typeface="Gulim"/>
              </a:rPr>
              <a:t>입력된 </a:t>
            </a:r>
            <a:r>
              <a:rPr lang="ko-KR" altLang="en-US" sz="900" spc="-60" dirty="0" err="1" smtClean="0">
                <a:latin typeface="+mj-lt"/>
                <a:cs typeface="Gulim"/>
              </a:rPr>
              <a:t>검색어</a:t>
            </a:r>
            <a:r>
              <a:rPr lang="ko-KR" altLang="en-US" sz="900" spc="-60" dirty="0" smtClean="0">
                <a:latin typeface="+mj-lt"/>
                <a:cs typeface="Gulim"/>
              </a:rPr>
              <a:t> 모두 포함</a:t>
            </a:r>
            <a:endParaRPr lang="en-US" altLang="ko-KR" sz="900" spc="-60" dirty="0" smtClean="0">
              <a:latin typeface="+mj-lt"/>
              <a:cs typeface="Gulim"/>
            </a:endParaRP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b="0" i="0" spc="-60" dirty="0" smtClean="0">
                <a:latin typeface="+mj-lt"/>
                <a:cs typeface="Gulim"/>
              </a:rPr>
              <a:t>OR : </a:t>
            </a:r>
            <a:r>
              <a:rPr lang="ko-KR" altLang="en-US" sz="900" b="0" i="0" spc="-60" dirty="0" smtClean="0">
                <a:latin typeface="+mj-lt"/>
                <a:cs typeface="Gulim"/>
              </a:rPr>
              <a:t>입력된 </a:t>
            </a:r>
            <a:r>
              <a:rPr lang="ko-KR" altLang="en-US" sz="900" b="0" i="0" spc="-60" dirty="0" err="1" smtClean="0">
                <a:latin typeface="+mj-lt"/>
                <a:cs typeface="Gulim"/>
              </a:rPr>
              <a:t>검색어</a:t>
            </a:r>
            <a:r>
              <a:rPr lang="ko-KR" altLang="en-US" sz="900" b="0" i="0" spc="-60" dirty="0" smtClean="0">
                <a:latin typeface="+mj-lt"/>
                <a:cs typeface="Gulim"/>
              </a:rPr>
              <a:t> 가운데 하나 이상 포함</a:t>
            </a:r>
            <a:r>
              <a:rPr lang="en-US" altLang="ko-KR" sz="900" b="0" i="0" spc="-60" dirty="0" smtClean="0">
                <a:latin typeface="+mj-lt"/>
                <a:cs typeface="Gulim"/>
              </a:rPr>
              <a:t> </a:t>
            </a:r>
            <a:endParaRPr lang="en-US" altLang="ko-KR" sz="900" spc="-75" dirty="0">
              <a:latin typeface="+mj-lt"/>
              <a:cs typeface="Gulim"/>
            </a:endParaRP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b="0" i="0" spc="-60" dirty="0" smtClean="0">
                <a:latin typeface="+mj-lt"/>
                <a:cs typeface="Gulim"/>
              </a:rPr>
              <a:t>AND NOT : </a:t>
            </a:r>
            <a:r>
              <a:rPr lang="ko-KR" altLang="en-US" sz="900" b="0" i="0" spc="-60" dirty="0" smtClean="0">
                <a:latin typeface="+mj-lt"/>
                <a:cs typeface="Gulim"/>
              </a:rPr>
              <a:t>입력된 </a:t>
            </a:r>
            <a:r>
              <a:rPr lang="ko-KR" altLang="en-US" sz="900" b="0" i="0" spc="-60" dirty="0" err="1" smtClean="0">
                <a:latin typeface="+mj-lt"/>
                <a:cs typeface="Gulim"/>
              </a:rPr>
              <a:t>검색어</a:t>
            </a:r>
            <a:r>
              <a:rPr lang="ko-KR" altLang="en-US" sz="900" b="0" i="0" spc="-60" dirty="0" smtClean="0">
                <a:latin typeface="+mj-lt"/>
                <a:cs typeface="Gulim"/>
              </a:rPr>
              <a:t> 제외</a:t>
            </a:r>
            <a:endParaRPr lang="en-US" altLang="ko-KR" sz="900" b="0" i="0" spc="-60" dirty="0" smtClean="0">
              <a:latin typeface="+mj-lt"/>
              <a:cs typeface="Gulim"/>
            </a:endParaRPr>
          </a:p>
        </p:txBody>
      </p:sp>
      <p:sp>
        <p:nvSpPr>
          <p:cNvPr id="88" name="오른쪽 대괄호 87"/>
          <p:cNvSpPr/>
          <p:nvPr/>
        </p:nvSpPr>
        <p:spPr>
          <a:xfrm flipH="1">
            <a:off x="2290223" y="4572000"/>
            <a:ext cx="155829" cy="990600"/>
          </a:xfrm>
          <a:prstGeom prst="rightBracket">
            <a:avLst/>
          </a:prstGeom>
          <a:ln w="19050">
            <a:solidFill>
              <a:srgbClr val="EF4348"/>
            </a:solidFill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9" name="꺾인 연결선 88"/>
          <p:cNvCxnSpPr/>
          <p:nvPr/>
        </p:nvCxnSpPr>
        <p:spPr>
          <a:xfrm rot="10800000">
            <a:off x="1676400" y="4835844"/>
            <a:ext cx="613824" cy="234888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159020" y="4794279"/>
            <a:ext cx="1974580" cy="5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1000" b="1" dirty="0" smtClean="0">
                <a:latin typeface="+mj-lt"/>
              </a:rPr>
              <a:t>다양한 검색조건 설정</a:t>
            </a:r>
            <a:endParaRPr lang="en-US" altLang="ko-KR" sz="1000" b="1" dirty="0" smtClean="0">
              <a:latin typeface="+mj-lt"/>
            </a:endParaRP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0" i="0" spc="-60" dirty="0" smtClean="0">
                <a:latin typeface="+mj-lt"/>
                <a:cs typeface="Gulim"/>
              </a:rPr>
              <a:t>언어</a:t>
            </a:r>
            <a:r>
              <a:rPr lang="en-US" altLang="ko-KR" sz="900" b="0" i="0" spc="-60" dirty="0" smtClean="0">
                <a:latin typeface="+mj-lt"/>
                <a:cs typeface="Gulim"/>
              </a:rPr>
              <a:t>, </a:t>
            </a:r>
            <a:r>
              <a:rPr lang="ko-KR" altLang="en-US" sz="900" b="0" i="0" spc="-60" dirty="0" smtClean="0">
                <a:latin typeface="+mj-lt"/>
                <a:cs typeface="Gulim"/>
              </a:rPr>
              <a:t>서비스 중지 </a:t>
            </a:r>
            <a:r>
              <a:rPr lang="ko-KR" altLang="en-US" sz="900" b="0" i="0" spc="-60" dirty="0" err="1" smtClean="0">
                <a:latin typeface="+mj-lt"/>
                <a:cs typeface="Gulim"/>
              </a:rPr>
              <a:t>콘텐츠</a:t>
            </a:r>
            <a:r>
              <a:rPr lang="ko-KR" altLang="en-US" sz="900" b="0" i="0" spc="-60" dirty="0" smtClean="0">
                <a:latin typeface="+mj-lt"/>
                <a:cs typeface="Gulim"/>
              </a:rPr>
              <a:t> 제외</a:t>
            </a:r>
            <a:r>
              <a:rPr lang="en-US" altLang="ko-KR" sz="900" b="0" i="0" spc="-60" dirty="0" smtClean="0">
                <a:latin typeface="+mj-lt"/>
                <a:cs typeface="Gulim"/>
              </a:rPr>
              <a:t>, </a:t>
            </a: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0" i="0" spc="-60" dirty="0" smtClean="0">
                <a:latin typeface="+mj-lt"/>
                <a:cs typeface="Gulim"/>
              </a:rPr>
              <a:t>이용형태 </a:t>
            </a:r>
            <a:r>
              <a:rPr lang="en-US" altLang="ko-KR" sz="900" spc="-60" dirty="0">
                <a:latin typeface="+mj-lt"/>
                <a:cs typeface="Gulim"/>
              </a:rPr>
              <a:t> </a:t>
            </a:r>
            <a:r>
              <a:rPr lang="ko-KR" altLang="en-US" sz="900" b="0" i="0" spc="-60" dirty="0" smtClean="0">
                <a:latin typeface="+mj-lt"/>
                <a:cs typeface="Gulim"/>
              </a:rPr>
              <a:t>등의</a:t>
            </a:r>
            <a:r>
              <a:rPr lang="en-US" altLang="ko-KR" sz="900" spc="-60" dirty="0" smtClean="0">
                <a:latin typeface="+mj-lt"/>
                <a:cs typeface="Gulim"/>
              </a:rPr>
              <a:t> </a:t>
            </a:r>
            <a:r>
              <a:rPr lang="ko-KR" altLang="en-US" sz="900" b="0" i="0" spc="-60" dirty="0" smtClean="0">
                <a:latin typeface="+mj-lt"/>
                <a:cs typeface="Gulim"/>
              </a:rPr>
              <a:t>조건을 설정하여 검색</a:t>
            </a:r>
            <a:endParaRPr lang="en-US" altLang="ko-KR" sz="900" b="0" i="0" spc="-60" dirty="0" smtClean="0">
              <a:latin typeface="+mj-lt"/>
              <a:cs typeface="Gulim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817686" y="3581400"/>
            <a:ext cx="1640514" cy="5899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1000" b="1" dirty="0" smtClean="0">
                <a:latin typeface="+mj-lt"/>
              </a:rPr>
              <a:t>다국어입력</a:t>
            </a:r>
            <a:endParaRPr lang="en-US" altLang="ko-KR" sz="1000" b="1" dirty="0" smtClean="0">
              <a:latin typeface="+mj-lt"/>
            </a:endParaRP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0" i="0" spc="-60" dirty="0" smtClean="0">
                <a:latin typeface="+mj-lt"/>
                <a:cs typeface="Gulim"/>
              </a:rPr>
              <a:t>한자</a:t>
            </a:r>
            <a:r>
              <a:rPr lang="en-US" altLang="ko-KR" sz="900" b="0" i="0" spc="-60" dirty="0" smtClean="0">
                <a:latin typeface="+mj-lt"/>
                <a:cs typeface="Gulim"/>
              </a:rPr>
              <a:t>, </a:t>
            </a:r>
            <a:r>
              <a:rPr lang="ko-KR" altLang="en-US" sz="900" b="0" i="0" spc="-60" dirty="0" smtClean="0">
                <a:latin typeface="+mj-lt"/>
                <a:cs typeface="Gulim"/>
              </a:rPr>
              <a:t>러시아어</a:t>
            </a:r>
            <a:r>
              <a:rPr lang="en-US" altLang="ko-KR" sz="900" b="0" i="0" spc="-60" dirty="0" smtClean="0">
                <a:latin typeface="+mj-lt"/>
                <a:cs typeface="Gulim"/>
              </a:rPr>
              <a:t>, </a:t>
            </a:r>
            <a:r>
              <a:rPr lang="ko-KR" altLang="en-US" sz="900" b="0" i="0" spc="-60" dirty="0" smtClean="0">
                <a:latin typeface="+mj-lt"/>
                <a:cs typeface="Gulim"/>
              </a:rPr>
              <a:t>옛한글</a:t>
            </a:r>
            <a:r>
              <a:rPr lang="en-US" altLang="ko-KR" sz="900" b="0" i="0" spc="-60" dirty="0" smtClean="0">
                <a:latin typeface="+mj-lt"/>
                <a:cs typeface="Gulim"/>
              </a:rPr>
              <a:t>, </a:t>
            </a:r>
            <a:r>
              <a:rPr lang="ko-KR" altLang="en-US" sz="900" b="0" i="0" spc="-60" dirty="0" smtClean="0">
                <a:latin typeface="+mj-lt"/>
                <a:cs typeface="Gulim"/>
              </a:rPr>
              <a:t>일본어</a:t>
            </a:r>
            <a:endParaRPr lang="en-US" altLang="ko-KR" sz="900" b="0" i="0" spc="-60" dirty="0" smtClean="0">
              <a:latin typeface="+mj-lt"/>
              <a:cs typeface="Gulim"/>
            </a:endParaRP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spc="-60" dirty="0" smtClean="0">
                <a:latin typeface="+mj-lt"/>
                <a:cs typeface="Gulim"/>
              </a:rPr>
              <a:t>입력 가능</a:t>
            </a:r>
            <a:endParaRPr lang="en-US" altLang="ko-KR" sz="900" b="0" i="0" spc="-60" dirty="0" smtClean="0">
              <a:latin typeface="+mj-lt"/>
              <a:cs typeface="Gulim"/>
            </a:endParaRPr>
          </a:p>
        </p:txBody>
      </p:sp>
      <p:grpSp>
        <p:nvGrpSpPr>
          <p:cNvPr id="7199" name="그룹 7198"/>
          <p:cNvGrpSpPr/>
          <p:nvPr/>
        </p:nvGrpSpPr>
        <p:grpSpPr>
          <a:xfrm>
            <a:off x="6812069" y="4363095"/>
            <a:ext cx="1368644" cy="589905"/>
            <a:chOff x="7239000" y="3926664"/>
            <a:chExt cx="1368644" cy="589905"/>
          </a:xfrm>
        </p:grpSpPr>
        <p:sp>
          <p:nvSpPr>
            <p:cNvPr id="102" name="TextBox 101"/>
            <p:cNvSpPr txBox="1"/>
            <p:nvPr/>
          </p:nvSpPr>
          <p:spPr>
            <a:xfrm>
              <a:off x="7239000" y="3926664"/>
              <a:ext cx="1368644" cy="5899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2065">
                <a:lnSpc>
                  <a:spcPct val="50000"/>
                </a:lnSpc>
                <a:spcBef>
                  <a:spcPts val="1110"/>
                </a:spcBef>
                <a:tabLst>
                  <a:tab pos="299085" algn="l"/>
                  <a:tab pos="299720" algn="l"/>
                </a:tabLst>
              </a:pPr>
              <a:r>
                <a:rPr lang="ko-KR" altLang="en-US" sz="1000" b="1" dirty="0" smtClean="0">
                  <a:latin typeface="+mj-lt"/>
                </a:rPr>
                <a:t>검색 조건 추가</a:t>
              </a:r>
              <a:r>
                <a:rPr lang="en-US" altLang="ko-KR" sz="1000" b="1" dirty="0" smtClean="0">
                  <a:latin typeface="+mj-lt"/>
                </a:rPr>
                <a:t>/</a:t>
              </a:r>
              <a:r>
                <a:rPr lang="ko-KR" altLang="en-US" sz="1000" b="1" dirty="0" smtClean="0">
                  <a:latin typeface="+mj-lt"/>
                </a:rPr>
                <a:t>삭제</a:t>
              </a:r>
              <a:endParaRPr lang="en-US" altLang="ko-KR" sz="1000" b="1" dirty="0" smtClean="0">
                <a:latin typeface="+mj-lt"/>
              </a:endParaRPr>
            </a:p>
            <a:p>
              <a:pPr marL="12065">
                <a:lnSpc>
                  <a:spcPct val="50000"/>
                </a:lnSpc>
                <a:spcBef>
                  <a:spcPts val="1110"/>
                </a:spcBef>
                <a:tabLst>
                  <a:tab pos="299085" algn="l"/>
                  <a:tab pos="299720" algn="l"/>
                </a:tabLst>
              </a:pPr>
              <a:r>
                <a:rPr lang="en-US" altLang="ko-KR" sz="900" spc="-60" dirty="0">
                  <a:latin typeface="+mj-lt"/>
                  <a:cs typeface="Gulim"/>
                </a:rPr>
                <a:t> </a:t>
              </a:r>
              <a:r>
                <a:rPr lang="en-US" altLang="ko-KR" sz="900" spc="-60" dirty="0" smtClean="0">
                  <a:latin typeface="+mj-lt"/>
                  <a:cs typeface="Gulim"/>
                </a:rPr>
                <a:t>      </a:t>
              </a:r>
              <a:r>
                <a:rPr lang="ko-KR" altLang="en-US" sz="900" spc="-60" dirty="0" smtClean="0">
                  <a:latin typeface="+mj-lt"/>
                  <a:cs typeface="Gulim"/>
                </a:rPr>
                <a:t>검색 조건 추가</a:t>
              </a:r>
              <a:endParaRPr lang="en-US" altLang="ko-KR" sz="900" spc="-60" dirty="0" smtClean="0">
                <a:latin typeface="+mj-lt"/>
                <a:cs typeface="Gulim"/>
              </a:endParaRPr>
            </a:p>
            <a:p>
              <a:pPr marL="12065">
                <a:lnSpc>
                  <a:spcPct val="50000"/>
                </a:lnSpc>
                <a:spcBef>
                  <a:spcPts val="1110"/>
                </a:spcBef>
                <a:tabLst>
                  <a:tab pos="299085" algn="l"/>
                  <a:tab pos="299720" algn="l"/>
                </a:tabLst>
              </a:pPr>
              <a:r>
                <a:rPr lang="en-US" altLang="ko-KR" sz="900" spc="-60" dirty="0">
                  <a:latin typeface="+mj-lt"/>
                  <a:cs typeface="Gulim"/>
                </a:rPr>
                <a:t> </a:t>
              </a:r>
              <a:r>
                <a:rPr lang="en-US" altLang="ko-KR" sz="900" spc="-60" dirty="0" smtClean="0">
                  <a:latin typeface="+mj-lt"/>
                  <a:cs typeface="Gulim"/>
                </a:rPr>
                <a:t>      </a:t>
              </a:r>
              <a:r>
                <a:rPr lang="ko-KR" altLang="en-US" sz="900" spc="-60" dirty="0" smtClean="0">
                  <a:latin typeface="+mj-lt"/>
                  <a:cs typeface="Gulim"/>
                </a:rPr>
                <a:t>검색 조건 삭제</a:t>
              </a:r>
              <a:endParaRPr lang="en-US" altLang="ko-KR" sz="900" spc="-60" dirty="0" smtClean="0">
                <a:latin typeface="+mj-lt"/>
                <a:cs typeface="Gulim"/>
              </a:endParaRPr>
            </a:p>
          </p:txBody>
        </p:sp>
        <p:pic>
          <p:nvPicPr>
            <p:cNvPr id="8197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4360" y="4120192"/>
              <a:ext cx="195437" cy="37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329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6"/>
          <p:cNvSpPr/>
          <p:nvPr/>
        </p:nvSpPr>
        <p:spPr>
          <a:xfrm>
            <a:off x="8305800" y="6551291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그룹 1"/>
          <p:cNvGrpSpPr/>
          <p:nvPr/>
        </p:nvGrpSpPr>
        <p:grpSpPr>
          <a:xfrm>
            <a:off x="-7937" y="2754461"/>
            <a:ext cx="1455737" cy="823833"/>
            <a:chOff x="-84137" y="2965734"/>
            <a:chExt cx="1455737" cy="823833"/>
          </a:xfrm>
        </p:grpSpPr>
        <p:sp>
          <p:nvSpPr>
            <p:cNvPr id="19" name="오각형 18"/>
            <p:cNvSpPr/>
            <p:nvPr/>
          </p:nvSpPr>
          <p:spPr>
            <a:xfrm>
              <a:off x="-84137" y="2965734"/>
              <a:ext cx="1455737" cy="797147"/>
            </a:xfrm>
            <a:prstGeom prst="homePlate">
              <a:avLst>
                <a:gd name="adj" fmla="val 37645"/>
              </a:avLst>
            </a:prstGeom>
            <a:solidFill>
              <a:srgbClr val="EF43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30163" y="3031346"/>
              <a:ext cx="992187" cy="758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bIns="468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5400" b="1" spc="-300" dirty="0" smtClean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04</a:t>
              </a:r>
              <a:endParaRPr lang="en-US" altLang="ko-KR" sz="5400" b="1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object 9"/>
          <p:cNvSpPr txBox="1"/>
          <p:nvPr/>
        </p:nvSpPr>
        <p:spPr>
          <a:xfrm>
            <a:off x="1772285" y="2777290"/>
            <a:ext cx="67621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lang="ko-KR" altLang="en-US" sz="4800" b="1" spc="-250" dirty="0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논문 이용하기</a:t>
            </a:r>
            <a:endParaRPr sz="4800" dirty="0">
              <a:solidFill>
                <a:srgbClr val="EF4348"/>
              </a:solidFill>
              <a:latin typeface="+mj-ea"/>
              <a:ea typeface="+mj-ea"/>
              <a:cs typeface="Malgun Gothic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5184" y="3849469"/>
            <a:ext cx="6432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/>
              <a:t>종종 </a:t>
            </a:r>
            <a:r>
              <a:rPr lang="ko-KR" altLang="en-US" b="1" dirty="0" err="1" smtClean="0"/>
              <a:t>익스플로러에서</a:t>
            </a:r>
            <a:r>
              <a:rPr lang="ko-KR" altLang="en-US" b="1" dirty="0" smtClean="0"/>
              <a:t> 논문 이용 시 한글과 충돌이 일어 나는 경우가 있으니 그럴 경우 </a:t>
            </a:r>
            <a:r>
              <a:rPr lang="ko-KR" altLang="en-US" b="1" dirty="0" err="1" smtClean="0"/>
              <a:t>구글</a:t>
            </a:r>
            <a:r>
              <a:rPr lang="ko-KR" altLang="en-US" b="1" dirty="0" smtClean="0"/>
              <a:t> 크롬으로 이용하시면 됩니다</a:t>
            </a:r>
            <a:r>
              <a:rPr lang="en-US" altLang="ko-KR" b="1" dirty="0" smtClean="0"/>
              <a:t>.</a:t>
            </a:r>
            <a:r>
              <a:rPr lang="ko-KR" altLang="en-US" b="1" dirty="0" smtClean="0"/>
              <a:t> 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84760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834" y="1917831"/>
            <a:ext cx="6153273" cy="4109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16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논문 상세페이지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5652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Gulim"/>
                <a:cs typeface="Calibri"/>
              </a:rPr>
              <a:t>논문에 관련된 모든 정보를 논문 상세페이지에서 확인하세요</a:t>
            </a:r>
            <a:r>
              <a:rPr lang="en-US" altLang="ko-KR" sz="1600" spc="-85" dirty="0" smtClean="0">
                <a:latin typeface="Calibri"/>
                <a:cs typeface="Calibri"/>
              </a:rPr>
              <a:t>.</a:t>
            </a:r>
            <a:endParaRPr lang="ko-KR" altLang="en-US" sz="1600" dirty="0" smtClean="0">
              <a:latin typeface="Calibri"/>
              <a:cs typeface="Calibri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6934" y="4841241"/>
            <a:ext cx="1355820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항목을 클릭하면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해당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위치로 바로 이동</a:t>
            </a:r>
            <a:endParaRPr lang="en-US" altLang="ko-KR" sz="1000" dirty="0" smtClean="0"/>
          </a:p>
        </p:txBody>
      </p:sp>
      <p:sp>
        <p:nvSpPr>
          <p:cNvPr id="27" name="오른쪽 대괄호 26"/>
          <p:cNvSpPr/>
          <p:nvPr/>
        </p:nvSpPr>
        <p:spPr>
          <a:xfrm flipH="1">
            <a:off x="1329268" y="3939540"/>
            <a:ext cx="155827" cy="1802553"/>
          </a:xfrm>
          <a:prstGeom prst="rightBracket">
            <a:avLst/>
          </a:prstGeom>
          <a:ln w="19050">
            <a:solidFill>
              <a:srgbClr val="EF4348"/>
            </a:solidFill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꺾인 연결선 24"/>
          <p:cNvCxnSpPr/>
          <p:nvPr/>
        </p:nvCxnSpPr>
        <p:spPr>
          <a:xfrm rot="10800000">
            <a:off x="1066800" y="4898390"/>
            <a:ext cx="262468" cy="1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꺾인 연결선 29"/>
          <p:cNvCxnSpPr/>
          <p:nvPr/>
        </p:nvCxnSpPr>
        <p:spPr>
          <a:xfrm>
            <a:off x="1676400" y="3357578"/>
            <a:ext cx="537220" cy="528955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02062" y="3252511"/>
            <a:ext cx="1742144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초록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목차</a:t>
            </a:r>
            <a:r>
              <a:rPr lang="en-US" altLang="ko-KR" sz="900" dirty="0" smtClean="0"/>
              <a:t>, </a:t>
            </a:r>
            <a:r>
              <a:rPr lang="ko-KR" altLang="en-US" sz="900" dirty="0" smtClean="0"/>
              <a:t>서지정보 등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논문에 대한 자세한 정보 확인</a:t>
            </a:r>
            <a:endParaRPr lang="en-US" altLang="ko-KR" sz="900" dirty="0" smtClean="0"/>
          </a:p>
        </p:txBody>
      </p:sp>
      <p:sp>
        <p:nvSpPr>
          <p:cNvPr id="7168" name="직사각형 7167"/>
          <p:cNvSpPr/>
          <p:nvPr/>
        </p:nvSpPr>
        <p:spPr>
          <a:xfrm>
            <a:off x="6394984" y="4029301"/>
            <a:ext cx="904976" cy="381000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64" name="꺾인 연결선 63"/>
          <p:cNvCxnSpPr/>
          <p:nvPr/>
        </p:nvCxnSpPr>
        <p:spPr>
          <a:xfrm rot="10800000" flipV="1">
            <a:off x="7299960" y="3886533"/>
            <a:ext cx="381001" cy="363867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7667627" y="3749680"/>
            <a:ext cx="1477649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해당 논문이 이용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인용된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횟</a:t>
            </a:r>
            <a:r>
              <a:rPr lang="ko-KR" altLang="en-US" sz="900" dirty="0"/>
              <a:t>수</a:t>
            </a:r>
            <a:r>
              <a:rPr lang="ko-KR" altLang="en-US" sz="900" dirty="0" smtClean="0"/>
              <a:t>와 추이 확인</a:t>
            </a:r>
            <a:endParaRPr lang="en-US" altLang="ko-KR" sz="900" dirty="0" smtClean="0"/>
          </a:p>
        </p:txBody>
      </p:sp>
      <p:sp>
        <p:nvSpPr>
          <p:cNvPr id="20" name="직사각형 19"/>
          <p:cNvSpPr/>
          <p:nvPr/>
        </p:nvSpPr>
        <p:spPr>
          <a:xfrm>
            <a:off x="6400800" y="4434840"/>
            <a:ext cx="904976" cy="381000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직사각형 1"/>
          <p:cNvSpPr/>
          <p:nvPr/>
        </p:nvSpPr>
        <p:spPr>
          <a:xfrm>
            <a:off x="5791200" y="4187102"/>
            <a:ext cx="591728" cy="71611"/>
          </a:xfrm>
          <a:prstGeom prst="rect">
            <a:avLst/>
          </a:prstGeom>
          <a:solidFill>
            <a:srgbClr val="EF43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1" name="꺾인 연결선 20"/>
          <p:cNvCxnSpPr/>
          <p:nvPr/>
        </p:nvCxnSpPr>
        <p:spPr>
          <a:xfrm rot="10800000">
            <a:off x="7305777" y="4695759"/>
            <a:ext cx="381000" cy="331431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620000" y="4812994"/>
            <a:ext cx="1355820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이용자가 남긴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리뷰와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err="1" smtClean="0"/>
              <a:t>내서재에</a:t>
            </a:r>
            <a:r>
              <a:rPr lang="ko-KR" altLang="en-US" sz="900" dirty="0" smtClean="0"/>
              <a:t> </a:t>
            </a:r>
            <a:r>
              <a:rPr lang="ko-KR" altLang="en-US" sz="900" dirty="0" err="1" smtClean="0"/>
              <a:t>북마크된</a:t>
            </a:r>
            <a:r>
              <a:rPr lang="ko-KR" altLang="en-US" sz="900" dirty="0" smtClean="0"/>
              <a:t> 수 </a:t>
            </a:r>
            <a:endParaRPr lang="en-US" altLang="ko-KR" sz="900" dirty="0" smtClean="0"/>
          </a:p>
        </p:txBody>
      </p:sp>
      <p:sp>
        <p:nvSpPr>
          <p:cNvPr id="24" name="TextBox 23"/>
          <p:cNvSpPr txBox="1"/>
          <p:nvPr/>
        </p:nvSpPr>
        <p:spPr>
          <a:xfrm>
            <a:off x="4800600" y="6397821"/>
            <a:ext cx="1699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700" dirty="0" smtClean="0"/>
              <a:t>이용</a:t>
            </a:r>
            <a:r>
              <a:rPr lang="en-US" altLang="ko-KR" sz="700" dirty="0" smtClean="0"/>
              <a:t>/</a:t>
            </a:r>
            <a:r>
              <a:rPr lang="ko-KR" altLang="en-US" sz="700" dirty="0" err="1" smtClean="0"/>
              <a:t>피인용</a:t>
            </a:r>
            <a:r>
              <a:rPr lang="ko-KR" altLang="en-US" sz="700" dirty="0" smtClean="0"/>
              <a:t> 수 클릭 시 기간별       이용</a:t>
            </a:r>
            <a:r>
              <a:rPr lang="en-US" altLang="ko-KR" sz="700" dirty="0" smtClean="0"/>
              <a:t>/</a:t>
            </a:r>
            <a:r>
              <a:rPr lang="ko-KR" altLang="en-US" sz="700" dirty="0" smtClean="0"/>
              <a:t>인용</a:t>
            </a:r>
            <a:r>
              <a:rPr lang="en-US" altLang="ko-KR" sz="700" dirty="0"/>
              <a:t> </a:t>
            </a:r>
            <a:r>
              <a:rPr lang="ko-KR" altLang="en-US" sz="700" dirty="0" smtClean="0"/>
              <a:t>추이 그래프 확인 가능</a:t>
            </a:r>
            <a:endParaRPr lang="en-US" altLang="ko-KR" sz="700" dirty="0" smtClean="0"/>
          </a:p>
        </p:txBody>
      </p:sp>
      <p:sp>
        <p:nvSpPr>
          <p:cNvPr id="7172" name="오른쪽 화살표 7171"/>
          <p:cNvSpPr/>
          <p:nvPr/>
        </p:nvSpPr>
        <p:spPr>
          <a:xfrm rot="5400000">
            <a:off x="5693136" y="4305289"/>
            <a:ext cx="293939" cy="189250"/>
          </a:xfrm>
          <a:prstGeom prst="rightArrow">
            <a:avLst/>
          </a:prstGeom>
          <a:solidFill>
            <a:srgbClr val="EF43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46881"/>
            <a:ext cx="1612350" cy="1828565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657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881" y="1835365"/>
            <a:ext cx="5281288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17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논문 상세페이지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5652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Gulim"/>
                <a:cs typeface="Calibri"/>
              </a:rPr>
              <a:t>논문에 관련된 모든 정보를 논문 상세페이지에서 확인하세요</a:t>
            </a:r>
            <a:r>
              <a:rPr lang="en-US" altLang="ko-KR" sz="1600" spc="-85" dirty="0" smtClean="0">
                <a:latin typeface="Calibri"/>
                <a:cs typeface="Calibri"/>
              </a:rPr>
              <a:t>.</a:t>
            </a:r>
            <a:endParaRPr lang="ko-KR" altLang="en-US" sz="1600" dirty="0" smtClean="0">
              <a:latin typeface="Calibri"/>
              <a:cs typeface="Calibri"/>
            </a:endParaRPr>
          </a:p>
        </p:txBody>
      </p:sp>
      <p:cxnSp>
        <p:nvCxnSpPr>
          <p:cNvPr id="30" name="꺾인 연결선 29"/>
          <p:cNvCxnSpPr/>
          <p:nvPr/>
        </p:nvCxnSpPr>
        <p:spPr>
          <a:xfrm flipV="1">
            <a:off x="1447800" y="2024172"/>
            <a:ext cx="612087" cy="261828"/>
          </a:xfrm>
          <a:prstGeom prst="bentConnector3">
            <a:avLst>
              <a:gd name="adj1" fmla="val 203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79132" y="2331723"/>
            <a:ext cx="1702068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해시키워드를 클릭하면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해당 키워드 자동으로 검색됨</a:t>
            </a:r>
            <a:endParaRPr lang="en-US" altLang="ko-KR" sz="900" dirty="0" smtClean="0"/>
          </a:p>
        </p:txBody>
      </p:sp>
      <p:sp>
        <p:nvSpPr>
          <p:cNvPr id="38" name="직사각형 37"/>
          <p:cNvSpPr/>
          <p:nvPr/>
        </p:nvSpPr>
        <p:spPr>
          <a:xfrm>
            <a:off x="6394984" y="2972436"/>
            <a:ext cx="547113" cy="227964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오른쪽 화살표 38"/>
          <p:cNvSpPr/>
          <p:nvPr/>
        </p:nvSpPr>
        <p:spPr>
          <a:xfrm rot="5400000">
            <a:off x="6548151" y="3226163"/>
            <a:ext cx="240777" cy="189250"/>
          </a:xfrm>
          <a:prstGeom prst="rightArrow">
            <a:avLst/>
          </a:prstGeom>
          <a:solidFill>
            <a:srgbClr val="EF43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40" name="꺾인 연결선 39"/>
          <p:cNvCxnSpPr/>
          <p:nvPr/>
        </p:nvCxnSpPr>
        <p:spPr>
          <a:xfrm flipV="1">
            <a:off x="1447800" y="3069486"/>
            <a:ext cx="612087" cy="261828"/>
          </a:xfrm>
          <a:prstGeom prst="bentConnector3">
            <a:avLst>
              <a:gd name="adj1" fmla="val 203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39953" y="3377739"/>
            <a:ext cx="1586653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논문의 참고문헌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확인 가능</a:t>
            </a:r>
            <a:endParaRPr lang="en-US" altLang="ko-KR" sz="900" dirty="0" smtClean="0"/>
          </a:p>
        </p:txBody>
      </p:sp>
      <p:cxnSp>
        <p:nvCxnSpPr>
          <p:cNvPr id="25" name="꺾인 연결선 24"/>
          <p:cNvCxnSpPr/>
          <p:nvPr/>
        </p:nvCxnSpPr>
        <p:spPr>
          <a:xfrm flipV="1">
            <a:off x="6933630" y="2512275"/>
            <a:ext cx="610170" cy="568748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491245" y="2389589"/>
            <a:ext cx="1392689" cy="582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dirty="0" err="1" smtClean="0"/>
              <a:t>DBpia</a:t>
            </a:r>
            <a:r>
              <a:rPr lang="ko-KR" altLang="en-US" sz="900" dirty="0" smtClean="0"/>
              <a:t>에서 서비스 중인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참고문헌 연결 신청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endParaRPr lang="en-US" altLang="ko-KR" sz="900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7311" y="3458530"/>
            <a:ext cx="2946441" cy="1646870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9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565" y="1825484"/>
            <a:ext cx="3820835" cy="468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47222"/>
            <a:ext cx="3529415" cy="82715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18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4481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논문 상세페이지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56528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Gulim"/>
                <a:cs typeface="Calibri"/>
              </a:rPr>
              <a:t>논문에 관련된 모든 정보를 논문 상세페이지에서 확인하세요</a:t>
            </a:r>
            <a:r>
              <a:rPr lang="en-US" altLang="ko-KR" sz="1600" spc="-85" dirty="0" smtClean="0">
                <a:latin typeface="Calibri"/>
                <a:cs typeface="Calibri"/>
              </a:rPr>
              <a:t>.</a:t>
            </a:r>
            <a:endParaRPr lang="ko-KR" altLang="en-US" sz="1600" dirty="0" smtClean="0">
              <a:latin typeface="Calibri"/>
              <a:cs typeface="Calibri"/>
            </a:endParaRPr>
          </a:p>
        </p:txBody>
      </p:sp>
      <p:cxnSp>
        <p:nvCxnSpPr>
          <p:cNvPr id="30" name="꺾인 연결선 29"/>
          <p:cNvCxnSpPr>
            <a:stCxn id="38" idx="3"/>
          </p:cNvCxnSpPr>
          <p:nvPr/>
        </p:nvCxnSpPr>
        <p:spPr>
          <a:xfrm flipV="1">
            <a:off x="1773666" y="1960624"/>
            <a:ext cx="683379" cy="457201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꺾인 연결선 22"/>
          <p:cNvCxnSpPr>
            <a:stCxn id="39" idx="3"/>
          </p:cNvCxnSpPr>
          <p:nvPr/>
        </p:nvCxnSpPr>
        <p:spPr>
          <a:xfrm flipV="1">
            <a:off x="1811172" y="2997200"/>
            <a:ext cx="637686" cy="469259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꺾인 연결선 30"/>
          <p:cNvCxnSpPr/>
          <p:nvPr/>
        </p:nvCxnSpPr>
        <p:spPr>
          <a:xfrm>
            <a:off x="1890058" y="4343400"/>
            <a:ext cx="537507" cy="533400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꺾인 연결선 31"/>
          <p:cNvCxnSpPr/>
          <p:nvPr/>
        </p:nvCxnSpPr>
        <p:spPr>
          <a:xfrm rot="5400000">
            <a:off x="6877827" y="4309286"/>
            <a:ext cx="709514" cy="425515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573337" y="2227965"/>
            <a:ext cx="1200329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해당 논문을 인용한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다른 논문 목록</a:t>
            </a:r>
            <a:endParaRPr lang="en-US" altLang="ko-KR" sz="900" dirty="0" smtClean="0"/>
          </a:p>
        </p:txBody>
      </p:sp>
      <p:sp>
        <p:nvSpPr>
          <p:cNvPr id="39" name="TextBox 38"/>
          <p:cNvSpPr txBox="1"/>
          <p:nvPr/>
        </p:nvSpPr>
        <p:spPr>
          <a:xfrm>
            <a:off x="380011" y="3276599"/>
            <a:ext cx="1431161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이용자들이 해당 논문과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함께 이용한 논문 목록</a:t>
            </a:r>
            <a:endParaRPr lang="en-US" altLang="ko-KR" sz="900" dirty="0" smtClean="0"/>
          </a:p>
        </p:txBody>
      </p:sp>
      <p:sp>
        <p:nvSpPr>
          <p:cNvPr id="40" name="TextBox 39"/>
          <p:cNvSpPr txBox="1"/>
          <p:nvPr/>
        </p:nvSpPr>
        <p:spPr>
          <a:xfrm>
            <a:off x="158659" y="4246033"/>
            <a:ext cx="1703672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특허 받은 추천알고리즘이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적용된</a:t>
            </a:r>
            <a:r>
              <a:rPr lang="en-US" altLang="ko-KR" sz="900" dirty="0"/>
              <a:t> </a:t>
            </a:r>
            <a:r>
              <a:rPr lang="en-US" altLang="ko-KR" sz="900" dirty="0" err="1" smtClean="0"/>
              <a:t>DBpia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추천 논문 목록</a:t>
            </a:r>
            <a:endParaRPr lang="en-US" altLang="ko-KR" sz="900" dirty="0" smtClean="0"/>
          </a:p>
        </p:txBody>
      </p:sp>
      <p:sp>
        <p:nvSpPr>
          <p:cNvPr id="42" name="TextBox 41"/>
          <p:cNvSpPr txBox="1"/>
          <p:nvPr/>
        </p:nvSpPr>
        <p:spPr>
          <a:xfrm>
            <a:off x="6629400" y="3778459"/>
            <a:ext cx="1702069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이용자들이 해당 논문에 대해</a:t>
            </a:r>
            <a:endParaRPr lang="en-US" altLang="ko-KR" sz="900" dirty="0" smtClean="0"/>
          </a:p>
          <a:p>
            <a:pPr marL="12065" algn="ct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작성</a:t>
            </a:r>
            <a:r>
              <a:rPr lang="ko-KR" altLang="en-US" sz="900" dirty="0"/>
              <a:t>한</a:t>
            </a:r>
            <a:r>
              <a:rPr lang="ko-KR" altLang="en-US" sz="900" dirty="0" smtClean="0"/>
              <a:t> 의견</a:t>
            </a:r>
            <a:r>
              <a:rPr lang="en-US" altLang="ko-KR" sz="900" dirty="0" smtClean="0"/>
              <a:t>/</a:t>
            </a:r>
            <a:r>
              <a:rPr lang="ko-KR" altLang="en-US" sz="900" dirty="0" smtClean="0"/>
              <a:t>리뷰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176171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2" y="2863735"/>
            <a:ext cx="1547633" cy="215094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7" name="그룹 16"/>
          <p:cNvGrpSpPr/>
          <p:nvPr/>
        </p:nvGrpSpPr>
        <p:grpSpPr>
          <a:xfrm>
            <a:off x="1905000" y="2380726"/>
            <a:ext cx="6922816" cy="3486674"/>
            <a:chOff x="1905000" y="2380726"/>
            <a:chExt cx="6922816" cy="3486674"/>
          </a:xfrm>
        </p:grpSpPr>
        <p:pic>
          <p:nvPicPr>
            <p:cNvPr id="1229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380726"/>
              <a:ext cx="6922816" cy="348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직사각형 15"/>
            <p:cNvSpPr/>
            <p:nvPr/>
          </p:nvSpPr>
          <p:spPr>
            <a:xfrm>
              <a:off x="7995032" y="2380726"/>
              <a:ext cx="784594" cy="158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19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31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PDF-Text View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41001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600" spc="-5" dirty="0" smtClean="0">
                <a:solidFill>
                  <a:srgbClr val="EF4348"/>
                </a:solidFill>
                <a:cs typeface="Calibri"/>
              </a:rPr>
              <a:t>PDF </a:t>
            </a:r>
            <a:r>
              <a:rPr lang="en-US" altLang="ko-KR" sz="1600" spc="-30" dirty="0" smtClean="0">
                <a:solidFill>
                  <a:srgbClr val="EF4348"/>
                </a:solidFill>
                <a:cs typeface="Calibri"/>
              </a:rPr>
              <a:t>View</a:t>
            </a:r>
            <a:r>
              <a:rPr lang="ko-KR" altLang="en-US" sz="1600" spc="-30" dirty="0" smtClean="0">
                <a:cs typeface="Calibri"/>
              </a:rPr>
              <a:t>로 논문을 </a:t>
            </a:r>
            <a:r>
              <a:rPr lang="ko-KR" altLang="en-US" sz="1600" spc="-105" dirty="0" smtClean="0">
                <a:cs typeface="Gulim"/>
              </a:rPr>
              <a:t>자유롭게</a:t>
            </a:r>
            <a:r>
              <a:rPr lang="ko-KR" altLang="en-US" sz="1600" spc="-165" dirty="0" smtClean="0">
                <a:cs typeface="Gulim"/>
              </a:rPr>
              <a:t> </a:t>
            </a:r>
            <a:r>
              <a:rPr lang="ko-KR" altLang="en-US" sz="1600" spc="-105" dirty="0" smtClean="0">
                <a:cs typeface="Gulim"/>
              </a:rPr>
              <a:t>이용하세요</a:t>
            </a:r>
            <a:r>
              <a:rPr lang="en-US" altLang="ko-KR" sz="1600" spc="-105" dirty="0" smtClean="0">
                <a:cs typeface="Gulim"/>
              </a:rPr>
              <a:t>.</a:t>
            </a:r>
            <a:endParaRPr lang="ko-KR" altLang="en-US" sz="1600" dirty="0" smtClean="0">
              <a:cs typeface="Calibri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343157" y="4578441"/>
            <a:ext cx="886901" cy="325786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오른쪽 화살표 27"/>
          <p:cNvSpPr/>
          <p:nvPr/>
        </p:nvSpPr>
        <p:spPr>
          <a:xfrm>
            <a:off x="1230701" y="4570566"/>
            <a:ext cx="810995" cy="333661"/>
          </a:xfrm>
          <a:prstGeom prst="rightArrow">
            <a:avLst/>
          </a:prstGeom>
          <a:solidFill>
            <a:srgbClr val="EF434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직사각형 32"/>
          <p:cNvSpPr/>
          <p:nvPr/>
        </p:nvSpPr>
        <p:spPr>
          <a:xfrm>
            <a:off x="7789026" y="3939369"/>
            <a:ext cx="990600" cy="1556147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4" name="꺾인 연결선 33"/>
          <p:cNvCxnSpPr/>
          <p:nvPr/>
        </p:nvCxnSpPr>
        <p:spPr>
          <a:xfrm rot="5400000">
            <a:off x="7694790" y="5589753"/>
            <a:ext cx="600485" cy="412012"/>
          </a:xfrm>
          <a:prstGeom prst="bentConnector3">
            <a:avLst>
              <a:gd name="adj1" fmla="val 73534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011487" y="6126162"/>
            <a:ext cx="3056606" cy="582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 제목 클릭 시 </a:t>
            </a:r>
            <a:r>
              <a:rPr lang="ko-KR" altLang="en-US" sz="900" dirty="0" err="1" smtClean="0"/>
              <a:t>뷰어</a:t>
            </a:r>
            <a:r>
              <a:rPr lang="ko-KR" altLang="en-US" sz="900" dirty="0" smtClean="0"/>
              <a:t> 본문이 해당 논문으로 변경되어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화면 이동 없이 편리하게 연관 논문 이용 가능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endParaRPr lang="en-US" altLang="ko-KR" sz="900" dirty="0" smtClean="0"/>
          </a:p>
        </p:txBody>
      </p:sp>
      <p:cxnSp>
        <p:nvCxnSpPr>
          <p:cNvPr id="47" name="꺾인 연결선 46"/>
          <p:cNvCxnSpPr/>
          <p:nvPr/>
        </p:nvCxnSpPr>
        <p:spPr>
          <a:xfrm rot="5400000">
            <a:off x="2132748" y="5838517"/>
            <a:ext cx="324058" cy="1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1345960" y="6045370"/>
            <a:ext cx="1897635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클릭 시 해당 페이지로 </a:t>
            </a:r>
            <a:r>
              <a:rPr lang="ko-KR" altLang="en-US" sz="900" dirty="0" err="1" smtClean="0"/>
              <a:t>뷰어</a:t>
            </a:r>
            <a:r>
              <a:rPr lang="ko-KR" altLang="en-US" sz="900" dirty="0" smtClean="0"/>
              <a:t> 이동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endParaRPr lang="en-US" altLang="ko-KR" sz="900" dirty="0" smtClean="0"/>
          </a:p>
        </p:txBody>
      </p:sp>
      <p:cxnSp>
        <p:nvCxnSpPr>
          <p:cNvPr id="50" name="꺾인 연결선 49"/>
          <p:cNvCxnSpPr>
            <a:endCxn id="58" idx="1"/>
          </p:cNvCxnSpPr>
          <p:nvPr/>
        </p:nvCxnSpPr>
        <p:spPr>
          <a:xfrm rot="5400000" flipH="1" flipV="1">
            <a:off x="3930037" y="2194677"/>
            <a:ext cx="297818" cy="233093"/>
          </a:xfrm>
          <a:prstGeom prst="bentConnector2">
            <a:avLst/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꺾인 연결선 50"/>
          <p:cNvCxnSpPr/>
          <p:nvPr/>
        </p:nvCxnSpPr>
        <p:spPr>
          <a:xfrm rot="10800000">
            <a:off x="1495142" y="2272840"/>
            <a:ext cx="707295" cy="533400"/>
          </a:xfrm>
          <a:prstGeom prst="bentConnector3">
            <a:avLst>
              <a:gd name="adj1" fmla="val -537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꺾인 연결선 43"/>
          <p:cNvCxnSpPr/>
          <p:nvPr/>
        </p:nvCxnSpPr>
        <p:spPr>
          <a:xfrm rot="16200000" flipV="1">
            <a:off x="7914634" y="2391621"/>
            <a:ext cx="757876" cy="597080"/>
          </a:xfrm>
          <a:prstGeom prst="bentConnector3">
            <a:avLst>
              <a:gd name="adj1" fmla="val 69743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370153" y="2211957"/>
            <a:ext cx="1124988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본문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내 내용 검색</a:t>
            </a:r>
            <a:endParaRPr lang="en-US" altLang="ko-KR" sz="900" dirty="0" smtClean="0"/>
          </a:p>
        </p:txBody>
      </p:sp>
      <p:sp>
        <p:nvSpPr>
          <p:cNvPr id="57" name="TextBox 56"/>
          <p:cNvSpPr txBox="1"/>
          <p:nvPr/>
        </p:nvSpPr>
        <p:spPr>
          <a:xfrm>
            <a:off x="2979432" y="2077610"/>
            <a:ext cx="931024" cy="1694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dirty="0" err="1" smtClean="0"/>
              <a:t>DBpia</a:t>
            </a:r>
            <a:r>
              <a:rPr lang="en-US" altLang="ko-KR" sz="900" dirty="0" smtClean="0"/>
              <a:t> </a:t>
            </a:r>
            <a:r>
              <a:rPr lang="ko-KR" altLang="en-US" sz="900" dirty="0" smtClean="0"/>
              <a:t>내 검색</a:t>
            </a:r>
            <a:endParaRPr lang="en-US" altLang="ko-KR" sz="900" dirty="0" smtClean="0"/>
          </a:p>
        </p:txBody>
      </p:sp>
      <p:sp>
        <p:nvSpPr>
          <p:cNvPr id="58" name="TextBox 57"/>
          <p:cNvSpPr txBox="1"/>
          <p:nvPr/>
        </p:nvSpPr>
        <p:spPr>
          <a:xfrm>
            <a:off x="4195493" y="1976365"/>
            <a:ext cx="2283959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최근 이용한 논문 목록으로</a:t>
            </a:r>
            <a:r>
              <a:rPr lang="en-US" altLang="ko-KR" sz="900" dirty="0" smtClean="0"/>
              <a:t>,</a:t>
            </a: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클릭 시 </a:t>
            </a:r>
            <a:r>
              <a:rPr lang="ko-KR" altLang="en-US" sz="900" dirty="0" err="1" smtClean="0"/>
              <a:t>뷰어</a:t>
            </a:r>
            <a:r>
              <a:rPr lang="ko-KR" altLang="en-US" sz="900" dirty="0" smtClean="0"/>
              <a:t> 본문이 해당 논문으로 변경</a:t>
            </a:r>
            <a:endParaRPr lang="en-US" altLang="ko-KR" sz="9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6619323" y="1931504"/>
            <a:ext cx="1857560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회원 로그인 후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논문과 관련된 메모 남기기 가능</a:t>
            </a:r>
            <a:endParaRPr lang="en-US" altLang="ko-KR" sz="900" dirty="0" smtClean="0"/>
          </a:p>
        </p:txBody>
      </p:sp>
      <p:cxnSp>
        <p:nvCxnSpPr>
          <p:cNvPr id="70" name="꺾인 연결선 69"/>
          <p:cNvCxnSpPr/>
          <p:nvPr/>
        </p:nvCxnSpPr>
        <p:spPr>
          <a:xfrm rot="5400000" flipH="1" flipV="1">
            <a:off x="2700121" y="2198167"/>
            <a:ext cx="297818" cy="233093"/>
          </a:xfrm>
          <a:prstGeom prst="bentConnector2">
            <a:avLst/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564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직사각형 46"/>
          <p:cNvSpPr/>
          <p:nvPr/>
        </p:nvSpPr>
        <p:spPr>
          <a:xfrm>
            <a:off x="-19050" y="0"/>
            <a:ext cx="1924050" cy="68580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5" name="Rectangle 304"/>
          <p:cNvSpPr>
            <a:spLocks noChangeArrowheads="1"/>
          </p:cNvSpPr>
          <p:nvPr/>
        </p:nvSpPr>
        <p:spPr bwMode="auto">
          <a:xfrm>
            <a:off x="2244725" y="1156712"/>
            <a:ext cx="1377950" cy="646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>
              <a:defRPr/>
            </a:pPr>
            <a:r>
              <a:rPr lang="ko-KR" altLang="en-US" sz="3600" b="1" spc="600" dirty="0">
                <a:solidFill>
                  <a:srgbClr val="EF4348"/>
                </a:solidFill>
                <a:latin typeface="+mj-ea"/>
                <a:ea typeface="+mj-ea"/>
              </a:rPr>
              <a:t>목</a:t>
            </a:r>
            <a:r>
              <a:rPr lang="ko-KR" altLang="en-US" sz="3600" b="1" spc="600" dirty="0" smtClean="0">
                <a:solidFill>
                  <a:srgbClr val="EF4348"/>
                </a:solidFill>
                <a:latin typeface="+mj-ea"/>
                <a:ea typeface="+mj-ea"/>
              </a:rPr>
              <a:t>차</a:t>
            </a:r>
            <a:endParaRPr lang="en-US" altLang="ko-KR" sz="3600" b="1" spc="600" dirty="0" smtClean="0">
              <a:solidFill>
                <a:srgbClr val="EF4348"/>
              </a:solidFill>
              <a:latin typeface="+mj-ea"/>
              <a:ea typeface="+mj-ea"/>
            </a:endParaRPr>
          </a:p>
        </p:txBody>
      </p:sp>
      <p:grpSp>
        <p:nvGrpSpPr>
          <p:cNvPr id="66" name="그룹 2"/>
          <p:cNvGrpSpPr>
            <a:grpSpLocks/>
          </p:cNvGrpSpPr>
          <p:nvPr/>
        </p:nvGrpSpPr>
        <p:grpSpPr bwMode="auto">
          <a:xfrm>
            <a:off x="2244725" y="2287012"/>
            <a:ext cx="4919663" cy="3046988"/>
            <a:chOff x="2244873" y="2348880"/>
            <a:chExt cx="4919415" cy="3048446"/>
          </a:xfrm>
        </p:grpSpPr>
        <p:sp>
          <p:nvSpPr>
            <p:cNvPr id="67" name="Rectangle 304"/>
            <p:cNvSpPr>
              <a:spLocks noChangeArrowheads="1"/>
            </p:cNvSpPr>
            <p:nvPr/>
          </p:nvSpPr>
          <p:spPr bwMode="auto">
            <a:xfrm>
              <a:off x="6421375" y="2566472"/>
              <a:ext cx="704814" cy="29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3</a:t>
              </a:r>
            </a:p>
          </p:txBody>
        </p:sp>
        <p:cxnSp>
          <p:nvCxnSpPr>
            <p:cNvPr id="68" name="직선 연결선 55"/>
            <p:cNvCxnSpPr>
              <a:cxnSpLocks noChangeShapeType="1"/>
            </p:cNvCxnSpPr>
            <p:nvPr/>
          </p:nvCxnSpPr>
          <p:spPr bwMode="auto">
            <a:xfrm>
              <a:off x="4960698" y="4675983"/>
              <a:ext cx="1556877" cy="0"/>
            </a:xfrm>
            <a:prstGeom prst="line">
              <a:avLst/>
            </a:prstGeom>
            <a:noFill/>
            <a:ln w="19050" algn="ctr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9" name="TextBox 1"/>
            <p:cNvSpPr txBox="1">
              <a:spLocks noChangeArrowheads="1"/>
            </p:cNvSpPr>
            <p:nvPr/>
          </p:nvSpPr>
          <p:spPr bwMode="auto">
            <a:xfrm>
              <a:off x="2244873" y="2348880"/>
              <a:ext cx="2615175" cy="3048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eaLnBrk="1" hangingPunct="1">
                <a:lnSpc>
                  <a:spcPct val="200000"/>
                </a:lnSpc>
              </a:pPr>
              <a:r>
                <a:rPr lang="en-US" altLang="ko-KR" sz="1600" b="1" dirty="0">
                  <a:latin typeface="+mj-ea"/>
                  <a:ea typeface="+mj-ea"/>
                </a:rPr>
                <a:t>01  </a:t>
              </a:r>
              <a:r>
                <a:rPr lang="en-US" altLang="ko-KR" sz="1600" b="1" dirty="0" err="1">
                  <a:latin typeface="+mj-ea"/>
                  <a:ea typeface="+mj-ea"/>
                </a:rPr>
                <a:t>DBpia</a:t>
              </a:r>
              <a:r>
                <a:rPr lang="en-US" altLang="ko-KR" sz="1600" b="1" dirty="0">
                  <a:latin typeface="+mj-ea"/>
                  <a:ea typeface="+mj-ea"/>
                </a:rPr>
                <a:t> </a:t>
              </a:r>
              <a:r>
                <a:rPr lang="ko-KR" altLang="en-US" sz="1600" b="1" dirty="0">
                  <a:latin typeface="+mj-ea"/>
                  <a:ea typeface="+mj-ea"/>
                </a:rPr>
                <a:t>소개</a:t>
              </a:r>
              <a:endParaRPr lang="en-US" altLang="ko-KR" sz="1600" b="1" dirty="0">
                <a:latin typeface="+mj-ea"/>
                <a:ea typeface="+mj-ea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ko-KR" sz="1600" b="1" dirty="0" smtClean="0">
                  <a:latin typeface="+mj-ea"/>
                  <a:ea typeface="+mj-ea"/>
                </a:rPr>
                <a:t>02  </a:t>
              </a:r>
              <a:r>
                <a:rPr lang="ko-KR" altLang="en-US" sz="1600" b="1" dirty="0" smtClean="0">
                  <a:latin typeface="+mj-ea"/>
                  <a:ea typeface="+mj-ea"/>
                </a:rPr>
                <a:t>기관인증</a:t>
              </a:r>
              <a:endParaRPr lang="en-US" altLang="ko-KR" sz="1600" b="1" dirty="0" smtClean="0">
                <a:latin typeface="+mj-ea"/>
                <a:ea typeface="+mj-ea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ko-KR" sz="1600" b="1" dirty="0" smtClean="0">
                  <a:latin typeface="+mj-ea"/>
                  <a:ea typeface="+mj-ea"/>
                </a:rPr>
                <a:t>03  </a:t>
              </a:r>
              <a:r>
                <a:rPr lang="ko-KR" altLang="en-US" sz="1600" b="1" dirty="0" smtClean="0">
                  <a:latin typeface="+mj-ea"/>
                  <a:ea typeface="+mj-ea"/>
                </a:rPr>
                <a:t>논문 찾기</a:t>
              </a:r>
              <a:endParaRPr lang="en-US" altLang="ko-KR" sz="1600" b="1" dirty="0">
                <a:latin typeface="+mj-ea"/>
                <a:ea typeface="+mj-ea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ko-KR" sz="1600" b="1" dirty="0">
                  <a:latin typeface="+mj-ea"/>
                  <a:ea typeface="+mj-ea"/>
                </a:rPr>
                <a:t>04  </a:t>
              </a:r>
              <a:r>
                <a:rPr lang="ko-KR" altLang="en-US" sz="1600" b="1" dirty="0" smtClean="0">
                  <a:latin typeface="+mj-ea"/>
                  <a:ea typeface="+mj-ea"/>
                </a:rPr>
                <a:t>논문 이용하기</a:t>
              </a:r>
              <a:endParaRPr lang="en-US" altLang="ko-KR" sz="1600" b="1" dirty="0">
                <a:latin typeface="+mj-ea"/>
                <a:ea typeface="+mj-ea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ko-KR" sz="1600" b="1" dirty="0" smtClean="0">
                  <a:latin typeface="+mj-ea"/>
                  <a:ea typeface="+mj-ea"/>
                </a:rPr>
                <a:t>05  </a:t>
              </a:r>
              <a:r>
                <a:rPr lang="ko-KR" altLang="en-US" sz="1600" b="1" dirty="0" err="1" smtClean="0">
                  <a:latin typeface="+mj-ea"/>
                  <a:ea typeface="+mj-ea"/>
                </a:rPr>
                <a:t>내서재</a:t>
              </a:r>
              <a:r>
                <a:rPr lang="ko-KR" altLang="en-US" sz="1600" b="1" dirty="0">
                  <a:latin typeface="+mj-ea"/>
                  <a:ea typeface="+mj-ea"/>
                </a:rPr>
                <a:t> 이</a:t>
              </a:r>
              <a:r>
                <a:rPr lang="ko-KR" altLang="en-US" sz="1600" b="1" dirty="0" smtClean="0">
                  <a:latin typeface="+mj-ea"/>
                  <a:ea typeface="+mj-ea"/>
                </a:rPr>
                <a:t>용하기</a:t>
              </a:r>
              <a:endParaRPr lang="en-US" altLang="ko-KR" sz="1600" b="1" dirty="0" smtClean="0">
                <a:latin typeface="+mj-ea"/>
                <a:ea typeface="+mj-ea"/>
              </a:endParaRPr>
            </a:p>
            <a:p>
              <a:pPr eaLnBrk="1" hangingPunct="1">
                <a:lnSpc>
                  <a:spcPct val="200000"/>
                </a:lnSpc>
              </a:pPr>
              <a:r>
                <a:rPr lang="en-US" altLang="ko-KR" sz="1600" b="1" dirty="0" smtClean="0">
                  <a:latin typeface="+mj-ea"/>
                  <a:ea typeface="+mj-ea"/>
                </a:rPr>
                <a:t>06  </a:t>
              </a:r>
              <a:r>
                <a:rPr lang="ko-KR" altLang="en-US" sz="1600" b="1" dirty="0" err="1" smtClean="0">
                  <a:latin typeface="+mj-ea"/>
                  <a:ea typeface="+mj-ea"/>
                </a:rPr>
                <a:t>개인화기능</a:t>
              </a:r>
              <a:endParaRPr lang="en-US" altLang="ko-KR" sz="1600" b="1" dirty="0" smtClean="0">
                <a:latin typeface="+mj-ea"/>
                <a:ea typeface="+mj-ea"/>
              </a:endParaRPr>
            </a:p>
          </p:txBody>
        </p:sp>
        <p:cxnSp>
          <p:nvCxnSpPr>
            <p:cNvPr id="70" name="직선 연결선 55"/>
            <p:cNvCxnSpPr>
              <a:cxnSpLocks noChangeShapeType="1"/>
            </p:cNvCxnSpPr>
            <p:nvPr/>
          </p:nvCxnSpPr>
          <p:spPr bwMode="auto">
            <a:xfrm>
              <a:off x="4940295" y="4183645"/>
              <a:ext cx="1556877" cy="0"/>
            </a:xfrm>
            <a:prstGeom prst="line">
              <a:avLst/>
            </a:prstGeom>
            <a:noFill/>
            <a:ln w="19050" algn="ctr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직선 연결선 55"/>
            <p:cNvCxnSpPr>
              <a:cxnSpLocks noChangeShapeType="1"/>
            </p:cNvCxnSpPr>
            <p:nvPr/>
          </p:nvCxnSpPr>
          <p:spPr bwMode="auto">
            <a:xfrm>
              <a:off x="4940294" y="3690318"/>
              <a:ext cx="1556877" cy="0"/>
            </a:xfrm>
            <a:prstGeom prst="line">
              <a:avLst/>
            </a:prstGeom>
            <a:noFill/>
            <a:ln w="19050" algn="ctr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직선 연결선 55"/>
            <p:cNvCxnSpPr>
              <a:cxnSpLocks noChangeShapeType="1"/>
            </p:cNvCxnSpPr>
            <p:nvPr/>
          </p:nvCxnSpPr>
          <p:spPr bwMode="auto">
            <a:xfrm>
              <a:off x="4932054" y="3186747"/>
              <a:ext cx="1556877" cy="0"/>
            </a:xfrm>
            <a:prstGeom prst="line">
              <a:avLst/>
            </a:prstGeom>
            <a:noFill/>
            <a:ln w="19050" algn="ctr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" name="직선 연결선 55"/>
            <p:cNvCxnSpPr>
              <a:cxnSpLocks noChangeShapeType="1"/>
            </p:cNvCxnSpPr>
            <p:nvPr/>
          </p:nvCxnSpPr>
          <p:spPr bwMode="auto">
            <a:xfrm>
              <a:off x="4932053" y="2713509"/>
              <a:ext cx="1556877" cy="0"/>
            </a:xfrm>
            <a:prstGeom prst="line">
              <a:avLst/>
            </a:prstGeom>
            <a:noFill/>
            <a:ln w="19050" algn="ctr">
              <a:solidFill>
                <a:srgbClr val="4D4D4D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4" name="Rectangle 304"/>
            <p:cNvSpPr>
              <a:spLocks noChangeArrowheads="1"/>
            </p:cNvSpPr>
            <p:nvPr/>
          </p:nvSpPr>
          <p:spPr bwMode="auto">
            <a:xfrm>
              <a:off x="6430900" y="3039773"/>
              <a:ext cx="704814" cy="29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13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6</a:t>
              </a:r>
            </a:p>
          </p:txBody>
        </p:sp>
        <p:sp>
          <p:nvSpPr>
            <p:cNvPr id="75" name="Rectangle 304"/>
            <p:cNvSpPr>
              <a:spLocks noChangeArrowheads="1"/>
            </p:cNvSpPr>
            <p:nvPr/>
          </p:nvSpPr>
          <p:spPr bwMode="auto">
            <a:xfrm>
              <a:off x="6440424" y="3506721"/>
              <a:ext cx="704814" cy="29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10</a:t>
              </a:r>
              <a:endParaRPr kumimoji="0"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6" name="Rectangle 304"/>
            <p:cNvSpPr>
              <a:spLocks noChangeArrowheads="1"/>
            </p:cNvSpPr>
            <p:nvPr/>
          </p:nvSpPr>
          <p:spPr bwMode="auto">
            <a:xfrm>
              <a:off x="6449949" y="4005434"/>
              <a:ext cx="704814" cy="2938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15</a:t>
              </a:r>
              <a:endParaRPr kumimoji="0"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  <p:sp>
          <p:nvSpPr>
            <p:cNvPr id="77" name="Rectangle 304"/>
            <p:cNvSpPr>
              <a:spLocks noChangeArrowheads="1"/>
            </p:cNvSpPr>
            <p:nvPr/>
          </p:nvSpPr>
          <p:spPr bwMode="auto">
            <a:xfrm>
              <a:off x="6459474" y="4508912"/>
              <a:ext cx="704814" cy="2938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pitchFamily="50" charset="-127"/>
                </a:defRPr>
              </a:lvl9pPr>
            </a:lstStyle>
            <a:p>
              <a:pPr algn="ctr" eaLnBrk="1" hangingPunct="1">
                <a:defRPr/>
              </a:pPr>
              <a:r>
                <a:rPr kumimoji="0" lang="en-US" altLang="ko-KR" sz="13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ea"/>
                  <a:ea typeface="+mj-ea"/>
                </a:rPr>
                <a:t>24</a:t>
              </a:r>
              <a:endParaRPr kumimoji="0" lang="en-US" altLang="ko-KR" sz="1300" dirty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endParaRPr>
            </a:p>
          </p:txBody>
        </p:sp>
      </p:grpSp>
      <p:cxnSp>
        <p:nvCxnSpPr>
          <p:cNvPr id="78" name="직선 연결선 55"/>
          <p:cNvCxnSpPr>
            <a:cxnSpLocks noChangeShapeType="1"/>
          </p:cNvCxnSpPr>
          <p:nvPr/>
        </p:nvCxnSpPr>
        <p:spPr bwMode="auto">
          <a:xfrm>
            <a:off x="4962525" y="5028928"/>
            <a:ext cx="1556955" cy="0"/>
          </a:xfrm>
          <a:prstGeom prst="line">
            <a:avLst/>
          </a:prstGeom>
          <a:noFill/>
          <a:ln w="19050" algn="ctr">
            <a:solidFill>
              <a:srgbClr val="4D4D4D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9" name="Rectangle 304"/>
          <p:cNvSpPr>
            <a:spLocks noChangeArrowheads="1"/>
          </p:cNvSpPr>
          <p:nvPr/>
        </p:nvSpPr>
        <p:spPr bwMode="auto">
          <a:xfrm>
            <a:off x="6461376" y="4861937"/>
            <a:ext cx="704850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맑은 고딕" pitchFamily="50" charset="-127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r>
              <a:rPr kumimoji="0" lang="en-US" altLang="ko-KR" sz="13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ea"/>
                <a:ea typeface="+mj-ea"/>
              </a:rPr>
              <a:t>34</a:t>
            </a:r>
            <a:endParaRPr kumimoji="0" lang="en-US" altLang="ko-KR" sz="1300" dirty="0">
              <a:solidFill>
                <a:schemeClr val="tx1">
                  <a:lumMod val="85000"/>
                  <a:lumOff val="1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0" name="object 36"/>
          <p:cNvSpPr/>
          <p:nvPr/>
        </p:nvSpPr>
        <p:spPr>
          <a:xfrm>
            <a:off x="166115" y="6608062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그룹 28"/>
          <p:cNvGrpSpPr/>
          <p:nvPr/>
        </p:nvGrpSpPr>
        <p:grpSpPr>
          <a:xfrm>
            <a:off x="723486" y="2155904"/>
            <a:ext cx="7716078" cy="3886200"/>
            <a:chOff x="1905000" y="2380726"/>
            <a:chExt cx="6922816" cy="3486674"/>
          </a:xfrm>
        </p:grpSpPr>
        <p:pic>
          <p:nvPicPr>
            <p:cNvPr id="3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2380726"/>
              <a:ext cx="6922816" cy="3486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" name="직사각형 30"/>
            <p:cNvSpPr/>
            <p:nvPr/>
          </p:nvSpPr>
          <p:spPr>
            <a:xfrm>
              <a:off x="7995032" y="2380726"/>
              <a:ext cx="784594" cy="1588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8" name="직사각형 37"/>
          <p:cNvSpPr/>
          <p:nvPr/>
        </p:nvSpPr>
        <p:spPr>
          <a:xfrm>
            <a:off x="7229334" y="2411766"/>
            <a:ext cx="363851" cy="169863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743200"/>
            <a:ext cx="4195800" cy="3195638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20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310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PDF-Text View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8668335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Gulim"/>
                <a:cs typeface="Gulim"/>
              </a:rPr>
              <a:t>본문을</a:t>
            </a:r>
            <a:r>
              <a:rPr lang="ko-KR" altLang="en-US" sz="1600" spc="-180" dirty="0" smtClean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cs typeface="Gulim"/>
              </a:rPr>
              <a:t>연구자료에</a:t>
            </a:r>
            <a:r>
              <a:rPr lang="ko-KR" altLang="en-US" sz="1600" spc="-175" dirty="0" smtClean="0">
                <a:cs typeface="Gulim"/>
              </a:rPr>
              <a:t> </a:t>
            </a:r>
            <a:r>
              <a:rPr lang="ko-KR" altLang="en-US" sz="1600" spc="-105" dirty="0" smtClean="0">
                <a:cs typeface="Gulim"/>
              </a:rPr>
              <a:t>인용하고</a:t>
            </a:r>
            <a:r>
              <a:rPr lang="ko-KR" altLang="en-US" sz="1600" spc="-160" dirty="0" smtClean="0">
                <a:cs typeface="Gulim"/>
              </a:rPr>
              <a:t> </a:t>
            </a:r>
            <a:r>
              <a:rPr lang="ko-KR" altLang="en-US" sz="1600" spc="-105" dirty="0">
                <a:cs typeface="Gulim"/>
              </a:rPr>
              <a:t>싶은데 </a:t>
            </a:r>
            <a:r>
              <a:rPr lang="en-US" altLang="ko-KR" sz="1600" spc="-105" dirty="0" smtClean="0">
                <a:cs typeface="Gulim"/>
              </a:rPr>
              <a:t>PDF View</a:t>
            </a:r>
            <a:r>
              <a:rPr lang="ko-KR" altLang="en-US" sz="1600" spc="-105" dirty="0" smtClean="0">
                <a:cs typeface="Gulim"/>
              </a:rPr>
              <a:t>에서 </a:t>
            </a:r>
            <a:r>
              <a:rPr lang="ko-KR" altLang="en-US" sz="1600" spc="-105" dirty="0">
                <a:cs typeface="Gulim"/>
              </a:rPr>
              <a:t>복사가 </a:t>
            </a:r>
            <a:r>
              <a:rPr lang="ko-KR" altLang="en-US" sz="1600" spc="-105" dirty="0" err="1" smtClean="0">
                <a:cs typeface="Gulim"/>
              </a:rPr>
              <a:t>안된다면</a:t>
            </a:r>
            <a:r>
              <a:rPr lang="en-US" altLang="ko-KR" sz="1600" spc="-105" dirty="0" smtClean="0">
                <a:cs typeface="Gulim"/>
              </a:rPr>
              <a:t> </a:t>
            </a:r>
            <a:r>
              <a:rPr lang="ko-KR" altLang="en-US" sz="1600" spc="-175" dirty="0" smtClean="0">
                <a:cs typeface="Gulim"/>
              </a:rPr>
              <a:t> </a:t>
            </a:r>
            <a:r>
              <a:rPr lang="en-US" altLang="ko-KR" sz="1600" spc="-10" dirty="0" smtClean="0">
                <a:solidFill>
                  <a:srgbClr val="EF4348"/>
                </a:solidFill>
                <a:cs typeface="Calibri"/>
              </a:rPr>
              <a:t>Text</a:t>
            </a:r>
            <a:r>
              <a:rPr lang="ko-KR" altLang="en-US" sz="1600" dirty="0" smtClean="0">
                <a:solidFill>
                  <a:srgbClr val="EF4348"/>
                </a:solidFill>
                <a:cs typeface="Calibri"/>
              </a:rPr>
              <a:t> </a:t>
            </a:r>
            <a:r>
              <a:rPr lang="en-US" altLang="ko-KR" sz="1600" spc="-30" dirty="0" smtClean="0">
                <a:solidFill>
                  <a:srgbClr val="EF4348"/>
                </a:solidFill>
                <a:cs typeface="Calibri"/>
              </a:rPr>
              <a:t>View</a:t>
            </a:r>
            <a:r>
              <a:rPr lang="ko-KR" altLang="en-US" sz="1600" spc="-30" dirty="0" smtClean="0">
                <a:cs typeface="Calibri"/>
              </a:rPr>
              <a:t>를 이용하세요</a:t>
            </a:r>
            <a:r>
              <a:rPr lang="en-US" altLang="ko-KR" sz="1600" spc="-90" dirty="0" smtClean="0">
                <a:latin typeface="Calibri"/>
                <a:cs typeface="Calibri"/>
              </a:rPr>
              <a:t>.</a:t>
            </a:r>
            <a:endParaRPr lang="ko-KR" altLang="en-US" sz="1600" dirty="0" smtClean="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894"/>
              </a:spcBef>
              <a:tabLst>
                <a:tab pos="756285" algn="l"/>
              </a:tabLst>
            </a:pPr>
            <a:r>
              <a:rPr lang="en-US" altLang="ko-KR" sz="1400" dirty="0" smtClean="0">
                <a:latin typeface="Calibri"/>
                <a:cs typeface="Calibri"/>
              </a:rPr>
              <a:t>‐	</a:t>
            </a:r>
            <a:r>
              <a:rPr lang="ko-KR" altLang="en-US" sz="1400" spc="-85" dirty="0" smtClean="0">
                <a:cs typeface="Gulim"/>
              </a:rPr>
              <a:t>인용할</a:t>
            </a:r>
            <a:r>
              <a:rPr lang="ko-KR" altLang="en-US" sz="1400" spc="-180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본문을</a:t>
            </a:r>
            <a:r>
              <a:rPr lang="ko-KR" altLang="en-US" sz="1400" spc="-175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드래그하여</a:t>
            </a:r>
            <a:r>
              <a:rPr lang="ko-KR" altLang="en-US" sz="1400" spc="-185" dirty="0" smtClean="0">
                <a:cs typeface="Gulim"/>
              </a:rPr>
              <a:t> </a:t>
            </a:r>
            <a:r>
              <a:rPr lang="ko-KR" altLang="en-US" sz="1400" spc="-60" dirty="0" smtClean="0">
                <a:cs typeface="Calibri"/>
              </a:rPr>
              <a:t>‘</a:t>
            </a:r>
            <a:r>
              <a:rPr lang="ko-KR" altLang="en-US" sz="1400" spc="-60" dirty="0" smtClean="0">
                <a:cs typeface="Gulim"/>
              </a:rPr>
              <a:t>복사</a:t>
            </a:r>
            <a:r>
              <a:rPr lang="en-US" altLang="ko-KR" sz="1400" spc="-60" dirty="0" smtClean="0">
                <a:cs typeface="Calibri"/>
              </a:rPr>
              <a:t>+</a:t>
            </a:r>
            <a:r>
              <a:rPr lang="ko-KR" altLang="en-US" sz="1400" spc="-60" dirty="0" err="1" smtClean="0">
                <a:cs typeface="Gulim"/>
              </a:rPr>
              <a:t>붙여넣기</a:t>
            </a:r>
            <a:r>
              <a:rPr lang="ko-KR" altLang="en-US" sz="1400" spc="-60" dirty="0" smtClean="0">
                <a:cs typeface="Calibri"/>
              </a:rPr>
              <a:t>’</a:t>
            </a:r>
            <a:r>
              <a:rPr lang="ko-KR" altLang="en-US" sz="1400" spc="-60" dirty="0" smtClean="0">
                <a:cs typeface="Gulim"/>
              </a:rPr>
              <a:t>하면</a:t>
            </a:r>
            <a:r>
              <a:rPr lang="ko-KR" altLang="en-US" sz="1400" spc="-200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일일이</a:t>
            </a:r>
            <a:r>
              <a:rPr lang="ko-KR" altLang="en-US" sz="1400" spc="-180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타이핑하지</a:t>
            </a:r>
            <a:r>
              <a:rPr lang="ko-KR" altLang="en-US" sz="1400" spc="-185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않고</a:t>
            </a:r>
            <a:r>
              <a:rPr lang="ko-KR" altLang="en-US" sz="1400" spc="-170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본문을</a:t>
            </a:r>
            <a:r>
              <a:rPr lang="ko-KR" altLang="en-US" sz="1400" spc="-175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인용할</a:t>
            </a:r>
            <a:r>
              <a:rPr lang="ko-KR" altLang="en-US" sz="1400" spc="-175" dirty="0" smtClean="0">
                <a:cs typeface="Gulim"/>
              </a:rPr>
              <a:t> </a:t>
            </a:r>
            <a:r>
              <a:rPr lang="ko-KR" altLang="en-US" sz="1400" spc="-85" dirty="0" smtClean="0">
                <a:cs typeface="Gulim"/>
              </a:rPr>
              <a:t>수</a:t>
            </a:r>
            <a:r>
              <a:rPr lang="ko-KR" altLang="en-US" sz="1400" spc="-150" dirty="0" smtClean="0">
                <a:cs typeface="Gulim"/>
              </a:rPr>
              <a:t> </a:t>
            </a:r>
            <a:r>
              <a:rPr lang="ko-KR" altLang="en-US" sz="1400" spc="-65" dirty="0" smtClean="0">
                <a:cs typeface="Gulim"/>
              </a:rPr>
              <a:t>있습니다</a:t>
            </a:r>
            <a:r>
              <a:rPr lang="en-US" altLang="ko-KR" sz="1400" spc="-65" dirty="0" smtClean="0">
                <a:cs typeface="Calibri"/>
              </a:rPr>
              <a:t>.</a:t>
            </a:r>
            <a:endParaRPr lang="ko-KR" altLang="en-US" sz="1400" dirty="0">
              <a:cs typeface="Calibri"/>
            </a:endParaRPr>
          </a:p>
        </p:txBody>
      </p:sp>
      <p:sp>
        <p:nvSpPr>
          <p:cNvPr id="42" name="오른쪽 화살표 41"/>
          <p:cNvSpPr/>
          <p:nvPr/>
        </p:nvSpPr>
        <p:spPr>
          <a:xfrm rot="8337651">
            <a:off x="6306720" y="2717442"/>
            <a:ext cx="1037010" cy="333661"/>
          </a:xfrm>
          <a:prstGeom prst="rightArrow">
            <a:avLst>
              <a:gd name="adj1" fmla="val 50000"/>
              <a:gd name="adj2" fmla="val 60652"/>
            </a:avLst>
          </a:prstGeom>
          <a:solidFill>
            <a:srgbClr val="EF4348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9463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94" y="2676478"/>
            <a:ext cx="7752062" cy="2985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21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1050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smtClean="0"/>
              <a:t>PDF </a:t>
            </a:r>
            <a:r>
              <a:rPr lang="ko-KR" altLang="en-US" sz="2400" b="1" dirty="0" smtClean="0"/>
              <a:t>다운로드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6042039" cy="105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b="0" i="0" spc="-85" dirty="0" smtClean="0">
                <a:latin typeface="+mj-ea"/>
                <a:ea typeface="+mj-ea"/>
                <a:cs typeface="Gulim"/>
              </a:rPr>
              <a:t>영구소장이 필요한 논문은 </a:t>
            </a:r>
            <a:r>
              <a:rPr lang="en-US" altLang="ko-KR" sz="1600" b="0" i="0" spc="-70" dirty="0" smtClean="0">
                <a:latin typeface="+mj-ea"/>
                <a:ea typeface="+mj-ea"/>
                <a:cs typeface="Gulim"/>
              </a:rPr>
              <a:t>PDF </a:t>
            </a:r>
            <a:r>
              <a:rPr lang="ko-KR" altLang="en-US" sz="1600" b="0" i="0" spc="-85" dirty="0" smtClean="0">
                <a:latin typeface="+mj-ea"/>
                <a:ea typeface="+mj-ea"/>
                <a:cs typeface="Gulim"/>
              </a:rPr>
              <a:t>파일로 </a:t>
            </a:r>
            <a:r>
              <a:rPr lang="ko-KR" altLang="en-US" sz="1600" b="0" i="0" spc="-70" dirty="0" smtClean="0">
                <a:latin typeface="+mj-ea"/>
                <a:ea typeface="+mj-ea"/>
                <a:cs typeface="Gulim"/>
              </a:rPr>
              <a:t>저장</a:t>
            </a:r>
            <a:r>
              <a:rPr lang="en-US" altLang="ko-KR" sz="1600" b="0" i="0" spc="-70" dirty="0" smtClean="0">
                <a:latin typeface="+mj-ea"/>
                <a:ea typeface="+mj-ea"/>
                <a:cs typeface="Gulim"/>
              </a:rPr>
              <a:t>, </a:t>
            </a:r>
            <a:r>
              <a:rPr lang="ko-KR" altLang="en-US" sz="1600" b="0" i="0" spc="-85" dirty="0" smtClean="0">
                <a:latin typeface="+mj-ea"/>
                <a:ea typeface="+mj-ea"/>
                <a:cs typeface="Gulim"/>
              </a:rPr>
              <a:t>보관할 수</a:t>
            </a:r>
            <a:r>
              <a:rPr lang="ko-KR" altLang="en-US" sz="1600" b="0" i="0" spc="-22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600" b="0" i="0" spc="-75" dirty="0" smtClean="0">
                <a:latin typeface="+mj-ea"/>
                <a:ea typeface="+mj-ea"/>
                <a:cs typeface="Gulim"/>
              </a:rPr>
              <a:t>있습니다</a:t>
            </a:r>
            <a:r>
              <a:rPr lang="en-US" altLang="ko-KR" sz="1400" spc="-65" dirty="0" smtClean="0">
                <a:latin typeface="+mj-ea"/>
                <a:ea typeface="+mj-ea"/>
                <a:cs typeface="Calibri"/>
              </a:rPr>
              <a:t>.</a:t>
            </a:r>
          </a:p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105" dirty="0" smtClean="0">
                <a:latin typeface="+mj-ea"/>
                <a:ea typeface="+mj-ea"/>
                <a:cs typeface="Gulim"/>
              </a:rPr>
              <a:t>필요한 파일은 </a:t>
            </a:r>
            <a:r>
              <a:rPr lang="ko-KR" altLang="en-US" sz="1600" spc="-105" dirty="0" err="1" smtClean="0">
                <a:solidFill>
                  <a:srgbClr val="F6424A"/>
                </a:solidFill>
                <a:latin typeface="+mj-ea"/>
                <a:ea typeface="+mj-ea"/>
                <a:cs typeface="Gulim"/>
              </a:rPr>
              <a:t>다운로드해서</a:t>
            </a:r>
            <a:r>
              <a:rPr lang="ko-KR" altLang="en-US" sz="1600" spc="-305" dirty="0" smtClean="0">
                <a:solidFill>
                  <a:srgbClr val="F6424A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600" spc="-90" dirty="0" smtClean="0">
                <a:solidFill>
                  <a:srgbClr val="F6424A"/>
                </a:solidFill>
                <a:latin typeface="+mj-ea"/>
                <a:ea typeface="+mj-ea"/>
                <a:cs typeface="Gulim"/>
              </a:rPr>
              <a:t>소장</a:t>
            </a:r>
            <a:r>
              <a:rPr lang="ko-KR" altLang="en-US" sz="1600" spc="-90" dirty="0" smtClean="0">
                <a:latin typeface="+mj-ea"/>
                <a:ea typeface="+mj-ea"/>
                <a:cs typeface="Gulim"/>
              </a:rPr>
              <a:t>하세요</a:t>
            </a:r>
            <a:r>
              <a:rPr lang="en-US" altLang="ko-KR" sz="1600" spc="-90" dirty="0" smtClean="0">
                <a:latin typeface="+mj-ea"/>
                <a:ea typeface="+mj-ea"/>
                <a:cs typeface="Calibri"/>
              </a:rPr>
              <a:t>.</a:t>
            </a:r>
            <a:endParaRPr lang="ko-KR" altLang="en-US" sz="1600" dirty="0" smtClean="0">
              <a:latin typeface="+mj-ea"/>
              <a:ea typeface="+mj-ea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94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파일을</a:t>
            </a:r>
            <a:r>
              <a:rPr lang="ko-KR" altLang="en-US" sz="1400" spc="-18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err="1" smtClean="0">
                <a:latin typeface="+mj-ea"/>
                <a:ea typeface="+mj-ea"/>
                <a:cs typeface="Gulim"/>
              </a:rPr>
              <a:t>다운로드하면</a:t>
            </a:r>
            <a:r>
              <a:rPr lang="ko-KR" altLang="en-US" sz="1400" spc="-204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65" dirty="0" smtClean="0">
                <a:latin typeface="+mj-ea"/>
                <a:ea typeface="+mj-ea"/>
                <a:cs typeface="Calibri"/>
              </a:rPr>
              <a:t>‘</a:t>
            </a:r>
            <a:r>
              <a:rPr lang="ko-KR" altLang="en-US" sz="1400" spc="-65" dirty="0" smtClean="0">
                <a:latin typeface="+mj-ea"/>
                <a:ea typeface="+mj-ea"/>
                <a:cs typeface="Gulim"/>
              </a:rPr>
              <a:t>논문의</a:t>
            </a:r>
            <a:r>
              <a:rPr lang="ko-KR" altLang="en-US" sz="1400" spc="-165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65" dirty="0" smtClean="0">
                <a:latin typeface="+mj-ea"/>
                <a:ea typeface="+mj-ea"/>
                <a:cs typeface="Gulim"/>
              </a:rPr>
              <a:t>제목</a:t>
            </a:r>
            <a:r>
              <a:rPr lang="ko-KR" altLang="en-US" sz="1400" spc="-65" dirty="0" smtClean="0">
                <a:latin typeface="+mj-ea"/>
                <a:ea typeface="+mj-ea"/>
                <a:cs typeface="Calibri"/>
              </a:rPr>
              <a:t>’</a:t>
            </a:r>
            <a:r>
              <a:rPr lang="ko-KR" altLang="en-US" sz="1400" spc="-65" dirty="0" err="1" smtClean="0">
                <a:latin typeface="+mj-ea"/>
                <a:ea typeface="+mj-ea"/>
                <a:cs typeface="Gulim"/>
              </a:rPr>
              <a:t>으로</a:t>
            </a:r>
            <a:r>
              <a:rPr lang="ko-KR" altLang="en-US" sz="1400" spc="-18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85" dirty="0" smtClean="0">
                <a:latin typeface="+mj-ea"/>
                <a:ea typeface="+mj-ea"/>
                <a:cs typeface="Gulim"/>
              </a:rPr>
              <a:t>파일명이</a:t>
            </a:r>
            <a:r>
              <a:rPr lang="ko-KR" altLang="en-US" sz="1400" spc="-190" dirty="0" smtClean="0">
                <a:latin typeface="+mj-ea"/>
                <a:ea typeface="+mj-ea"/>
                <a:cs typeface="Gulim"/>
              </a:rPr>
              <a:t> </a:t>
            </a:r>
            <a:r>
              <a:rPr lang="ko-KR" altLang="en-US" sz="1400" spc="-70" dirty="0" smtClean="0">
                <a:latin typeface="+mj-ea"/>
                <a:ea typeface="+mj-ea"/>
                <a:cs typeface="Gulim"/>
              </a:rPr>
              <a:t>저장됩니다</a:t>
            </a:r>
            <a:r>
              <a:rPr lang="en-US" altLang="ko-KR" sz="1400" spc="-70" dirty="0" smtClean="0">
                <a:latin typeface="+mj-ea"/>
                <a:ea typeface="+mj-ea"/>
                <a:cs typeface="Calibri"/>
              </a:rPr>
              <a:t>.</a:t>
            </a:r>
            <a:endParaRPr lang="ko-KR" altLang="en-US" sz="1400" dirty="0" smtClean="0">
              <a:latin typeface="+mj-ea"/>
              <a:ea typeface="+mj-ea"/>
              <a:cs typeface="Calibri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1986996" y="5145585"/>
            <a:ext cx="916040" cy="31311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699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255" y="3157452"/>
            <a:ext cx="5342754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22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논문 인용하기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8426153" cy="10567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600" b="0" i="0" spc="-50" dirty="0" smtClean="0">
                <a:cs typeface="Gulim"/>
              </a:rPr>
              <a:t>'</a:t>
            </a:r>
            <a:r>
              <a:rPr lang="ko-KR" altLang="en-US" sz="1600" b="0" i="0" spc="-50" dirty="0" smtClean="0">
                <a:cs typeface="Gulim"/>
              </a:rPr>
              <a:t>인용하기</a:t>
            </a:r>
            <a:r>
              <a:rPr lang="en-US" altLang="ko-KR" sz="1600" b="0" i="0" spc="-50" dirty="0" smtClean="0">
                <a:cs typeface="Gulim"/>
              </a:rPr>
              <a:t>' </a:t>
            </a:r>
            <a:r>
              <a:rPr lang="ko-KR" altLang="en-US" sz="1600" b="0" i="0" spc="-85" dirty="0" smtClean="0">
                <a:cs typeface="Gulim"/>
              </a:rPr>
              <a:t>기능으로 간편하게 참고문헌을</a:t>
            </a:r>
            <a:r>
              <a:rPr lang="ko-KR" altLang="en-US" sz="1600" b="0" i="0" spc="-235" dirty="0" smtClean="0">
                <a:cs typeface="Gulim"/>
              </a:rPr>
              <a:t> </a:t>
            </a:r>
            <a:r>
              <a:rPr lang="ko-KR" altLang="en-US" sz="1600" b="0" i="0" spc="-75" dirty="0" smtClean="0">
                <a:cs typeface="Gulim"/>
              </a:rPr>
              <a:t>작성하세요</a:t>
            </a:r>
            <a:r>
              <a:rPr lang="en-US" altLang="ko-KR" sz="1600" b="0" i="0" spc="-75" dirty="0" smtClean="0">
                <a:cs typeface="Gulim"/>
              </a:rPr>
              <a:t>.</a:t>
            </a:r>
          </a:p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75" dirty="0" smtClean="0">
                <a:latin typeface="Calibri"/>
                <a:cs typeface="Calibri"/>
              </a:rPr>
              <a:t>‘</a:t>
            </a:r>
            <a:r>
              <a:rPr lang="ko-KR" altLang="en-US" sz="1600" spc="-50" dirty="0" smtClean="0">
                <a:cs typeface="Gulim"/>
              </a:rPr>
              <a:t>인용하기’ 버튼을 클릭하면 표준양식인 </a:t>
            </a:r>
            <a:r>
              <a:rPr lang="en-US" altLang="ko-KR" sz="1600" spc="-50" dirty="0" smtClean="0">
                <a:cs typeface="Gulim"/>
              </a:rPr>
              <a:t>APA, MLA </a:t>
            </a:r>
            <a:r>
              <a:rPr lang="ko-KR" altLang="en-US" sz="1600" spc="-50" dirty="0" smtClean="0">
                <a:cs typeface="Gulim"/>
              </a:rPr>
              <a:t>등의 양식으로 논문 정보를 제공합니다</a:t>
            </a:r>
            <a:r>
              <a:rPr lang="en-US" altLang="ko-KR" sz="1600" spc="-50" dirty="0" smtClean="0">
                <a:cs typeface="Gulim"/>
              </a:rPr>
              <a:t>.</a:t>
            </a:r>
            <a:endParaRPr lang="ko-KR" altLang="en-US" sz="1600" spc="-50" dirty="0">
              <a:cs typeface="Gulim"/>
            </a:endParaRPr>
          </a:p>
          <a:p>
            <a:pPr marL="469900">
              <a:lnSpc>
                <a:spcPct val="100000"/>
              </a:lnSpc>
              <a:spcBef>
                <a:spcPts val="894"/>
              </a:spcBef>
              <a:tabLst>
                <a:tab pos="756285" algn="l"/>
              </a:tabLst>
            </a:pPr>
            <a:r>
              <a:rPr lang="en-US" altLang="ko-KR" sz="1400" spc="-85" dirty="0">
                <a:cs typeface="Gulim"/>
              </a:rPr>
              <a:t>‐	</a:t>
            </a:r>
            <a:r>
              <a:rPr lang="ko-KR" altLang="en-US" sz="1400" spc="-85" dirty="0">
                <a:cs typeface="Gulim"/>
              </a:rPr>
              <a:t>회원으로 로그인하면 나만의 인용양식을 설정하고 관리할 수 있습니다</a:t>
            </a:r>
            <a:r>
              <a:rPr lang="en-US" altLang="ko-KR" sz="1400" spc="-85" dirty="0">
                <a:cs typeface="Gulim"/>
              </a:rPr>
              <a:t>.</a:t>
            </a:r>
            <a:endParaRPr lang="ko-KR" altLang="en-US" sz="1400" spc="-85" dirty="0">
              <a:cs typeface="Gulim"/>
            </a:endParaRPr>
          </a:p>
        </p:txBody>
      </p:sp>
      <p:sp>
        <p:nvSpPr>
          <p:cNvPr id="18" name="직사각형 17"/>
          <p:cNvSpPr/>
          <p:nvPr/>
        </p:nvSpPr>
        <p:spPr>
          <a:xfrm flipH="1">
            <a:off x="5036130" y="4340274"/>
            <a:ext cx="162096" cy="152400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오른쪽 화살표 20"/>
          <p:cNvSpPr/>
          <p:nvPr/>
        </p:nvSpPr>
        <p:spPr>
          <a:xfrm>
            <a:off x="5206539" y="4274410"/>
            <a:ext cx="296641" cy="279935"/>
          </a:xfrm>
          <a:prstGeom prst="rightArrow">
            <a:avLst/>
          </a:prstGeom>
          <a:solidFill>
            <a:srgbClr val="EF43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꺾인 연결선 21"/>
          <p:cNvCxnSpPr/>
          <p:nvPr/>
        </p:nvCxnSpPr>
        <p:spPr>
          <a:xfrm rot="5400000">
            <a:off x="4168859" y="4743416"/>
            <a:ext cx="869414" cy="367932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799398" y="5401017"/>
            <a:ext cx="1240404" cy="1615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인용 정보 바로 복사</a:t>
            </a:r>
            <a:endParaRPr lang="en-US" altLang="ko-KR" sz="9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928" y="2942480"/>
            <a:ext cx="2664624" cy="2795588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051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270760"/>
            <a:ext cx="5052139" cy="414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857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함께 이용하면 편리한 </a:t>
            </a:r>
            <a:r>
              <a:rPr lang="en-US" altLang="ko-KR" sz="2400" b="1" dirty="0" smtClean="0"/>
              <a:t>TIP!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7055458" cy="72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70" dirty="0" smtClean="0">
                <a:latin typeface="+mj-lt"/>
                <a:cs typeface="Gulim"/>
              </a:rPr>
              <a:t>검색결과에서 </a:t>
            </a:r>
            <a:r>
              <a:rPr lang="ko-KR" altLang="en-US" sz="1600" spc="-70" dirty="0">
                <a:latin typeface="+mj-lt"/>
                <a:cs typeface="Gulim"/>
              </a:rPr>
              <a:t>필요한 논문을 최대 </a:t>
            </a:r>
            <a:r>
              <a:rPr lang="en-US" altLang="ko-KR" sz="1600" spc="-70" dirty="0">
                <a:latin typeface="+mj-lt"/>
                <a:cs typeface="Gulim"/>
              </a:rPr>
              <a:t>20</a:t>
            </a:r>
            <a:r>
              <a:rPr lang="ko-KR" altLang="en-US" sz="1600" spc="-70" dirty="0">
                <a:latin typeface="+mj-lt"/>
                <a:cs typeface="Gulim"/>
              </a:rPr>
              <a:t>개까지 한 꺼 번에 저장할 수 있습니다</a:t>
            </a:r>
            <a:r>
              <a:rPr lang="en-US" altLang="ko-KR" sz="1600" spc="-70" dirty="0" smtClean="0">
                <a:latin typeface="+mj-lt"/>
                <a:cs typeface="Gulim"/>
              </a:rPr>
              <a:t>.</a:t>
            </a:r>
          </a:p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70" dirty="0" smtClean="0">
                <a:latin typeface="+mj-lt"/>
                <a:cs typeface="Gulim"/>
              </a:rPr>
              <a:t>필요한 </a:t>
            </a:r>
            <a:r>
              <a:rPr lang="ko-KR" altLang="en-US" sz="1600" spc="-70" dirty="0">
                <a:latin typeface="+mj-lt"/>
                <a:cs typeface="Gulim"/>
              </a:rPr>
              <a:t>항목을 체크하고 상단의 </a:t>
            </a:r>
            <a:r>
              <a:rPr lang="ko-KR" altLang="en-US" sz="1600" spc="-70" dirty="0" smtClean="0">
                <a:latin typeface="+mj-lt"/>
                <a:cs typeface="Gulim"/>
              </a:rPr>
              <a:t>‘다운로</a:t>
            </a:r>
            <a:r>
              <a:rPr lang="ko-KR" altLang="en-US" sz="1600" spc="-70" dirty="0">
                <a:latin typeface="+mj-lt"/>
                <a:cs typeface="Gulim"/>
              </a:rPr>
              <a:t>드</a:t>
            </a:r>
            <a:r>
              <a:rPr lang="ko-KR" altLang="en-US" sz="1600" spc="-70" dirty="0" smtClean="0">
                <a:latin typeface="+mj-lt"/>
                <a:cs typeface="Gulim"/>
              </a:rPr>
              <a:t>’ </a:t>
            </a:r>
            <a:r>
              <a:rPr lang="ko-KR" altLang="en-US" sz="1600" spc="-70" dirty="0">
                <a:latin typeface="+mj-lt"/>
                <a:cs typeface="Gulim"/>
              </a:rPr>
              <a:t>버튼을 클릭하세요</a:t>
            </a:r>
            <a:r>
              <a:rPr lang="en-US" altLang="ko-KR" sz="1600" spc="-70" dirty="0">
                <a:latin typeface="+mj-lt"/>
                <a:cs typeface="Gulim"/>
              </a:rPr>
              <a:t>.</a:t>
            </a:r>
            <a:endParaRPr lang="ko-KR" altLang="en-US" sz="1600" spc="-70" dirty="0">
              <a:latin typeface="+mj-lt"/>
              <a:cs typeface="Gulim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7363207" y="4745738"/>
            <a:ext cx="1799843" cy="2264662"/>
            <a:chOff x="7344157" y="4745738"/>
            <a:chExt cx="1799843" cy="2264662"/>
          </a:xfrm>
        </p:grpSpPr>
        <p:sp>
          <p:nvSpPr>
            <p:cNvPr id="16" name="object 3"/>
            <p:cNvSpPr/>
            <p:nvPr/>
          </p:nvSpPr>
          <p:spPr>
            <a:xfrm>
              <a:off x="7344157" y="4745738"/>
              <a:ext cx="1799843" cy="226466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4"/>
            <p:cNvSpPr/>
            <p:nvPr/>
          </p:nvSpPr>
          <p:spPr>
            <a:xfrm>
              <a:off x="7593966" y="5061462"/>
              <a:ext cx="402081" cy="19126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5"/>
            <p:cNvSpPr/>
            <p:nvPr/>
          </p:nvSpPr>
          <p:spPr>
            <a:xfrm>
              <a:off x="8045705" y="5159759"/>
              <a:ext cx="383667" cy="18173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6"/>
            <p:cNvSpPr/>
            <p:nvPr/>
          </p:nvSpPr>
          <p:spPr>
            <a:xfrm>
              <a:off x="8481442" y="5227705"/>
              <a:ext cx="480059" cy="2465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23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1066800" y="3047999"/>
            <a:ext cx="205047" cy="2588029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타원 25"/>
          <p:cNvSpPr/>
          <p:nvPr/>
        </p:nvSpPr>
        <p:spPr>
          <a:xfrm>
            <a:off x="892887" y="3047999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1524000" y="2793411"/>
            <a:ext cx="518160" cy="19501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1411411" y="2680471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087493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6"/>
          <p:cNvSpPr/>
          <p:nvPr/>
        </p:nvSpPr>
        <p:spPr>
          <a:xfrm>
            <a:off x="8305800" y="6551291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그룹 1"/>
          <p:cNvGrpSpPr/>
          <p:nvPr/>
        </p:nvGrpSpPr>
        <p:grpSpPr>
          <a:xfrm>
            <a:off x="-7937" y="2754461"/>
            <a:ext cx="1455737" cy="823833"/>
            <a:chOff x="-84137" y="2965734"/>
            <a:chExt cx="1455737" cy="823833"/>
          </a:xfrm>
        </p:grpSpPr>
        <p:sp>
          <p:nvSpPr>
            <p:cNvPr id="19" name="오각형 18"/>
            <p:cNvSpPr/>
            <p:nvPr/>
          </p:nvSpPr>
          <p:spPr>
            <a:xfrm>
              <a:off x="-84137" y="2965734"/>
              <a:ext cx="1455737" cy="797147"/>
            </a:xfrm>
            <a:prstGeom prst="homePlate">
              <a:avLst>
                <a:gd name="adj" fmla="val 37645"/>
              </a:avLst>
            </a:prstGeom>
            <a:solidFill>
              <a:srgbClr val="EF43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30163" y="3031346"/>
              <a:ext cx="992187" cy="758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bIns="468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5400" b="1" spc="-300" dirty="0" smtClean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05</a:t>
              </a:r>
              <a:endParaRPr lang="en-US" altLang="ko-KR" sz="5400" b="1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object 9"/>
          <p:cNvSpPr txBox="1"/>
          <p:nvPr/>
        </p:nvSpPr>
        <p:spPr>
          <a:xfrm>
            <a:off x="1772285" y="2777290"/>
            <a:ext cx="67621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lang="ko-KR" altLang="en-US" sz="4800" b="1" spc="-250" dirty="0" err="1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내서재</a:t>
            </a:r>
            <a:r>
              <a:rPr lang="ko-KR" altLang="en-US" sz="4800" b="1" spc="-250" dirty="0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 이용하기</a:t>
            </a:r>
            <a:endParaRPr sz="4800" dirty="0">
              <a:solidFill>
                <a:srgbClr val="EF4348"/>
              </a:solidFill>
              <a:latin typeface="+mj-ea"/>
              <a:ea typeface="+mj-ea"/>
              <a:cs typeface="Malgun Gothic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76400" y="359148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200" spc="-70" dirty="0" err="1">
                <a:solidFill>
                  <a:srgbClr val="EF4348"/>
                </a:solidFill>
                <a:cs typeface="Gulim"/>
              </a:rPr>
              <a:t>내서재에서</a:t>
            </a:r>
            <a:r>
              <a:rPr lang="ko-KR" altLang="en-US" sz="1200" spc="-70" dirty="0">
                <a:solidFill>
                  <a:srgbClr val="EF4348"/>
                </a:solidFill>
                <a:cs typeface="Gulim"/>
              </a:rPr>
              <a:t> 연구에 필요한 모든 학술자료를 </a:t>
            </a:r>
            <a:r>
              <a:rPr lang="ko-KR" altLang="en-US" sz="1200" spc="-70" dirty="0" smtClean="0">
                <a:solidFill>
                  <a:srgbClr val="EF4348"/>
                </a:solidFill>
                <a:cs typeface="Gulim"/>
              </a:rPr>
              <a:t>관리해보세요</a:t>
            </a:r>
            <a:r>
              <a:rPr lang="en-US" altLang="ko-KR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.</a:t>
            </a:r>
            <a:r>
              <a:rPr lang="ko-KR" altLang="en-US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endParaRPr lang="ko-KR" altLang="en-US" sz="1200" dirty="0">
              <a:solidFill>
                <a:srgbClr val="EF434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6817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8432" y="1771386"/>
            <a:ext cx="4608186" cy="1556475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20" y="3377990"/>
            <a:ext cx="4953000" cy="3303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북마</a:t>
            </a:r>
            <a:r>
              <a:rPr lang="ko-KR" altLang="en-US" sz="2400" b="1" dirty="0" err="1"/>
              <a:t>크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25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36" y="1325940"/>
            <a:ext cx="6681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70" dirty="0" smtClean="0">
                <a:latin typeface="+mj-lt"/>
                <a:cs typeface="Gulim"/>
              </a:rPr>
              <a:t>논문을 </a:t>
            </a:r>
            <a:r>
              <a:rPr lang="ko-KR" altLang="en-US" sz="1600" spc="-70" dirty="0" err="1" smtClean="0">
                <a:solidFill>
                  <a:srgbClr val="EF4348"/>
                </a:solidFill>
                <a:latin typeface="+mj-lt"/>
                <a:cs typeface="Gulim"/>
              </a:rPr>
              <a:t>북마크</a:t>
            </a:r>
            <a:r>
              <a:rPr lang="ko-KR" altLang="en-US" sz="1600" spc="-70" dirty="0" err="1" smtClean="0">
                <a:latin typeface="+mj-lt"/>
                <a:cs typeface="Gulim"/>
              </a:rPr>
              <a:t>하면</a:t>
            </a:r>
            <a:r>
              <a:rPr lang="ko-KR" altLang="en-US" sz="1600" spc="-70" dirty="0" smtClean="0">
                <a:latin typeface="+mj-lt"/>
                <a:cs typeface="Gulim"/>
              </a:rPr>
              <a:t> </a:t>
            </a:r>
            <a:r>
              <a:rPr lang="ko-KR" altLang="en-US" sz="1600" spc="-70" dirty="0" err="1" smtClean="0">
                <a:solidFill>
                  <a:srgbClr val="EF4348"/>
                </a:solidFill>
                <a:latin typeface="+mj-lt"/>
                <a:cs typeface="Gulim"/>
              </a:rPr>
              <a:t>내서재</a:t>
            </a:r>
            <a:r>
              <a:rPr lang="ko-KR" altLang="en-US" sz="1600" spc="-70" dirty="0" err="1" smtClean="0">
                <a:latin typeface="+mj-lt"/>
                <a:cs typeface="Gulim"/>
              </a:rPr>
              <a:t>에서</a:t>
            </a:r>
            <a:r>
              <a:rPr lang="ko-KR" altLang="en-US" sz="1600" spc="-70" dirty="0" smtClean="0">
                <a:latin typeface="+mj-lt"/>
                <a:cs typeface="Gulim"/>
              </a:rPr>
              <a:t> </a:t>
            </a:r>
            <a:r>
              <a:rPr lang="ko-KR" altLang="en-US" sz="1600" spc="-70" dirty="0" err="1" smtClean="0">
                <a:latin typeface="+mj-lt"/>
                <a:cs typeface="Gulim"/>
              </a:rPr>
              <a:t>북마크한</a:t>
            </a:r>
            <a:r>
              <a:rPr lang="ko-KR" altLang="en-US" sz="1600" spc="-70" dirty="0" smtClean="0">
                <a:latin typeface="+mj-lt"/>
                <a:cs typeface="Gulim"/>
              </a:rPr>
              <a:t> 논문을 모아서 볼 수 있습니다</a:t>
            </a:r>
            <a:r>
              <a:rPr lang="en-US" altLang="ko-KR" sz="1600" spc="-70" dirty="0" smtClean="0">
                <a:latin typeface="+mj-lt"/>
                <a:cs typeface="Gulim"/>
              </a:rPr>
              <a:t>.</a:t>
            </a:r>
            <a:endParaRPr lang="ko-KR" altLang="en-US" sz="1600" spc="-70" dirty="0">
              <a:latin typeface="+mj-lt"/>
              <a:cs typeface="Gulim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3935156" y="2974865"/>
            <a:ext cx="677758" cy="223590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6172200" y="3451148"/>
            <a:ext cx="381000" cy="20024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3756885" y="2855490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7" name="타원 16"/>
          <p:cNvSpPr/>
          <p:nvPr/>
        </p:nvSpPr>
        <p:spPr>
          <a:xfrm>
            <a:off x="5980274" y="3451148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426359" y="4876800"/>
            <a:ext cx="3431642" cy="838200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glow rad="2540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 rot="5400000">
            <a:off x="4372201" y="3059506"/>
            <a:ext cx="205157" cy="499235"/>
          </a:xfrm>
          <a:prstGeom prst="rightArrow">
            <a:avLst/>
          </a:prstGeom>
          <a:solidFill>
            <a:srgbClr val="EF4348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450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93" y="1388788"/>
            <a:ext cx="6452394" cy="48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내서재에서</a:t>
            </a:r>
            <a:r>
              <a:rPr lang="ko-KR" altLang="en-US" sz="2400" b="1" dirty="0" smtClean="0"/>
              <a:t> 논문 관리하기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26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6096000" y="3051251"/>
            <a:ext cx="1572260" cy="192643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꺾인 연결선 16"/>
          <p:cNvCxnSpPr/>
          <p:nvPr/>
        </p:nvCxnSpPr>
        <p:spPr>
          <a:xfrm rot="10800000">
            <a:off x="1171368" y="2471803"/>
            <a:ext cx="597080" cy="224476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868943" y="1791340"/>
            <a:ext cx="698589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err="1" smtClean="0"/>
              <a:t>내서재</a:t>
            </a:r>
            <a:r>
              <a:rPr lang="ko-KR" altLang="en-US" sz="900" dirty="0" smtClean="0"/>
              <a:t> 내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 검색</a:t>
            </a:r>
            <a:endParaRPr lang="en-US" altLang="ko-KR" sz="900" dirty="0" smtClean="0"/>
          </a:p>
        </p:txBody>
      </p:sp>
      <p:sp>
        <p:nvSpPr>
          <p:cNvPr id="20" name="오른쪽 대괄호 19"/>
          <p:cNvSpPr/>
          <p:nvPr/>
        </p:nvSpPr>
        <p:spPr>
          <a:xfrm flipH="1">
            <a:off x="1612618" y="2817472"/>
            <a:ext cx="155829" cy="809227"/>
          </a:xfrm>
          <a:prstGeom prst="rightBracket">
            <a:avLst/>
          </a:prstGeom>
          <a:ln w="12700">
            <a:solidFill>
              <a:srgbClr val="EF4348"/>
            </a:solidFill>
            <a:headEnd type="none" w="med" len="med"/>
            <a:tailEnd type="none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꺾인 연결선 20"/>
          <p:cNvCxnSpPr/>
          <p:nvPr/>
        </p:nvCxnSpPr>
        <p:spPr>
          <a:xfrm rot="10800000" flipV="1">
            <a:off x="1223362" y="3186597"/>
            <a:ext cx="391748" cy="1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/>
          <p:nvPr/>
        </p:nvCxnSpPr>
        <p:spPr>
          <a:xfrm flipV="1">
            <a:off x="7660686" y="2889136"/>
            <a:ext cx="416514" cy="224475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꺾인 연결선 33"/>
          <p:cNvCxnSpPr/>
          <p:nvPr/>
        </p:nvCxnSpPr>
        <p:spPr>
          <a:xfrm flipV="1">
            <a:off x="7531839" y="1981200"/>
            <a:ext cx="337104" cy="228015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직사각형 58"/>
          <p:cNvSpPr/>
          <p:nvPr/>
        </p:nvSpPr>
        <p:spPr>
          <a:xfrm>
            <a:off x="4800600" y="3049026"/>
            <a:ext cx="377132" cy="184329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4" name="TextBox 63"/>
          <p:cNvSpPr txBox="1"/>
          <p:nvPr/>
        </p:nvSpPr>
        <p:spPr>
          <a:xfrm>
            <a:off x="8077200" y="2696279"/>
            <a:ext cx="698589" cy="379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err="1" smtClean="0"/>
              <a:t>내서재</a:t>
            </a:r>
            <a:r>
              <a:rPr lang="ko-KR" altLang="en-US" sz="900" dirty="0" smtClean="0"/>
              <a:t> 내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 정렬</a:t>
            </a:r>
            <a:endParaRPr lang="en-US" altLang="ko-KR" sz="900" dirty="0" smtClean="0"/>
          </a:p>
        </p:txBody>
      </p:sp>
      <p:sp>
        <p:nvSpPr>
          <p:cNvPr id="66" name="TextBox 65"/>
          <p:cNvSpPr txBox="1"/>
          <p:nvPr/>
        </p:nvSpPr>
        <p:spPr>
          <a:xfrm>
            <a:off x="-660489" y="2333635"/>
            <a:ext cx="1879689" cy="3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err="1" smtClean="0"/>
              <a:t>북마크한</a:t>
            </a:r>
            <a:r>
              <a:rPr lang="ko-KR" altLang="en-US" sz="900" dirty="0" smtClean="0"/>
              <a:t> 전체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목록 확인</a:t>
            </a:r>
            <a:endParaRPr lang="en-US" altLang="ko-KR" sz="900" dirty="0" smtClean="0"/>
          </a:p>
        </p:txBody>
      </p:sp>
      <p:sp>
        <p:nvSpPr>
          <p:cNvPr id="67" name="TextBox 66"/>
          <p:cNvSpPr txBox="1"/>
          <p:nvPr/>
        </p:nvSpPr>
        <p:spPr>
          <a:xfrm>
            <a:off x="-656327" y="2973081"/>
            <a:ext cx="1879689" cy="379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폴더로 분류한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논문 목록 확인</a:t>
            </a:r>
            <a:endParaRPr lang="en-US" altLang="ko-KR" sz="900" dirty="0" smtClean="0"/>
          </a:p>
        </p:txBody>
      </p:sp>
      <p:sp>
        <p:nvSpPr>
          <p:cNvPr id="80" name="TextBox 79"/>
          <p:cNvSpPr txBox="1"/>
          <p:nvPr/>
        </p:nvSpPr>
        <p:spPr>
          <a:xfrm>
            <a:off x="7653759" y="3810000"/>
            <a:ext cx="1322230" cy="379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1" dirty="0" smtClean="0"/>
              <a:t>서지정보 삭제</a:t>
            </a:r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선택한 서지정보 삭제</a:t>
            </a:r>
          </a:p>
        </p:txBody>
      </p:sp>
      <p:cxnSp>
        <p:nvCxnSpPr>
          <p:cNvPr id="81" name="꺾인 연결선 80"/>
          <p:cNvCxnSpPr>
            <a:endCxn id="80" idx="1"/>
          </p:cNvCxnSpPr>
          <p:nvPr/>
        </p:nvCxnSpPr>
        <p:spPr>
          <a:xfrm>
            <a:off x="5177731" y="3158002"/>
            <a:ext cx="2476028" cy="841858"/>
          </a:xfrm>
          <a:prstGeom prst="bentConnector3">
            <a:avLst>
              <a:gd name="adj1" fmla="val 1307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48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0293" y="1100115"/>
            <a:ext cx="6452394" cy="485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6"/>
          <p:cNvSpPr/>
          <p:nvPr/>
        </p:nvSpPr>
        <p:spPr>
          <a:xfrm>
            <a:off x="286085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내서재에서</a:t>
            </a:r>
            <a:r>
              <a:rPr lang="ko-KR" altLang="en-US" sz="2400" b="1" dirty="0" smtClean="0"/>
              <a:t> 논문 관리하기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27</a:t>
            </a:fld>
            <a:endParaRPr dirty="0">
              <a:latin typeface="+mj-ea"/>
              <a:ea typeface="+mj-ea"/>
            </a:endParaRPr>
          </a:p>
        </p:txBody>
      </p:sp>
      <p:cxnSp>
        <p:nvCxnSpPr>
          <p:cNvPr id="24" name="꺾인 연결선 23"/>
          <p:cNvCxnSpPr/>
          <p:nvPr/>
        </p:nvCxnSpPr>
        <p:spPr>
          <a:xfrm>
            <a:off x="5282739" y="3764198"/>
            <a:ext cx="914400" cy="95539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꺾인 연결선 34"/>
          <p:cNvCxnSpPr/>
          <p:nvPr/>
        </p:nvCxnSpPr>
        <p:spPr>
          <a:xfrm rot="10800000" flipV="1">
            <a:off x="1828801" y="2837426"/>
            <a:ext cx="1673342" cy="820175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직사각형 37"/>
          <p:cNvSpPr/>
          <p:nvPr/>
        </p:nvSpPr>
        <p:spPr>
          <a:xfrm>
            <a:off x="4817226" y="3657600"/>
            <a:ext cx="457200" cy="191077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979345"/>
            <a:ext cx="1904999" cy="2985924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9" name="직사각형 38"/>
          <p:cNvSpPr/>
          <p:nvPr/>
        </p:nvSpPr>
        <p:spPr>
          <a:xfrm>
            <a:off x="3509068" y="2754765"/>
            <a:ext cx="453332" cy="184329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44" y="3258591"/>
            <a:ext cx="2560720" cy="1623965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280" y="3852810"/>
            <a:ext cx="1627117" cy="2565246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5" name="TextBox 64"/>
          <p:cNvSpPr txBox="1"/>
          <p:nvPr/>
        </p:nvSpPr>
        <p:spPr>
          <a:xfrm>
            <a:off x="6061365" y="6028903"/>
            <a:ext cx="3429000" cy="371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1" dirty="0" smtClean="0"/>
              <a:t>등록된 서지정보 수정</a:t>
            </a:r>
            <a:endParaRPr lang="en-US" altLang="ko-KR" sz="900" b="1" dirty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dirty="0" smtClean="0"/>
              <a:t>(</a:t>
            </a:r>
            <a:r>
              <a:rPr lang="ko-KR" altLang="en-US" sz="900" dirty="0" smtClean="0"/>
              <a:t>수정된 서지정보는 </a:t>
            </a:r>
            <a:r>
              <a:rPr lang="ko-KR" altLang="en-US" sz="900" dirty="0" err="1" smtClean="0"/>
              <a:t>내서재</a:t>
            </a:r>
            <a:r>
              <a:rPr lang="en-US" altLang="ko-KR" sz="900" dirty="0"/>
              <a:t> </a:t>
            </a:r>
            <a:r>
              <a:rPr lang="ko-KR" altLang="en-US" sz="900" dirty="0" smtClean="0"/>
              <a:t>내에서만 확인 가능</a:t>
            </a:r>
            <a:r>
              <a:rPr lang="en-US" altLang="ko-KR" sz="900" dirty="0" smtClean="0"/>
              <a:t>)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-149342" y="5004015"/>
            <a:ext cx="1879689" cy="58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1" dirty="0" smtClean="0"/>
              <a:t>새로</a:t>
            </a:r>
            <a:r>
              <a:rPr lang="ko-KR" altLang="en-US" sz="900" b="1" dirty="0"/>
              <a:t>운</a:t>
            </a:r>
            <a:r>
              <a:rPr lang="ko-KR" altLang="en-US" sz="900" b="1" dirty="0" smtClean="0"/>
              <a:t> 서지정보 등록</a:t>
            </a:r>
            <a:endParaRPr lang="en-US" altLang="ko-KR" sz="900" b="1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서지정보 직접 입력하여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err="1" smtClean="0"/>
              <a:t>내서재에등록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337717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32" y="1995354"/>
            <a:ext cx="6207487" cy="4675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788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내서재에서</a:t>
            </a:r>
            <a:r>
              <a:rPr lang="ko-KR" altLang="en-US" sz="2400" b="1" dirty="0" smtClean="0"/>
              <a:t> 폴더 활용하기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28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3836" y="1325940"/>
            <a:ext cx="8295861" cy="6694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u="sng" spc="-70" dirty="0" smtClean="0">
                <a:latin typeface="+mj-lt"/>
                <a:cs typeface="Gulim"/>
              </a:rPr>
              <a:t>폴더로 드래그</a:t>
            </a:r>
            <a:r>
              <a:rPr lang="ko-KR" altLang="en-US" sz="1600" spc="-70" dirty="0" smtClean="0">
                <a:latin typeface="+mj-lt"/>
                <a:cs typeface="Gulim"/>
              </a:rPr>
              <a:t>하거나 </a:t>
            </a:r>
            <a:r>
              <a:rPr lang="ko-KR" altLang="en-US" sz="1600" u="sng" spc="-70" dirty="0" smtClean="0">
                <a:latin typeface="+mj-lt"/>
                <a:cs typeface="Gulim"/>
              </a:rPr>
              <a:t>체크박스 선택 후 </a:t>
            </a:r>
            <a:r>
              <a:rPr lang="en-US" altLang="ko-KR" sz="1600" u="sng" spc="-70" dirty="0" smtClean="0">
                <a:latin typeface="+mj-lt"/>
                <a:cs typeface="Gulim"/>
              </a:rPr>
              <a:t>‘</a:t>
            </a:r>
            <a:r>
              <a:rPr lang="ko-KR" altLang="en-US" sz="1600" u="sng" spc="-70" dirty="0" smtClean="0">
                <a:latin typeface="+mj-lt"/>
                <a:cs typeface="Gulim"/>
              </a:rPr>
              <a:t>폴더관리</a:t>
            </a:r>
            <a:r>
              <a:rPr lang="en-US" altLang="ko-KR" sz="1600" u="sng" spc="-70" dirty="0" smtClean="0">
                <a:latin typeface="+mj-lt"/>
                <a:cs typeface="Gulim"/>
              </a:rPr>
              <a:t>’</a:t>
            </a:r>
            <a:r>
              <a:rPr lang="ko-KR" altLang="en-US" sz="1600" u="sng" spc="-70" dirty="0" smtClean="0">
                <a:latin typeface="+mj-lt"/>
                <a:cs typeface="Gulim"/>
              </a:rPr>
              <a:t>를 클릭</a:t>
            </a:r>
            <a:r>
              <a:rPr lang="ko-KR" altLang="en-US" sz="1600" spc="-70" dirty="0" smtClean="0">
                <a:latin typeface="+mj-lt"/>
                <a:cs typeface="Gulim"/>
              </a:rPr>
              <a:t>하여</a:t>
            </a:r>
            <a:r>
              <a:rPr lang="en-US" altLang="ko-KR" sz="1600" spc="-70" dirty="0">
                <a:latin typeface="+mj-lt"/>
                <a:cs typeface="Gulim"/>
              </a:rPr>
              <a:t> </a:t>
            </a:r>
            <a:r>
              <a:rPr lang="ko-KR" altLang="en-US" sz="1600" spc="-70" dirty="0" smtClean="0">
                <a:latin typeface="+mj-lt"/>
                <a:cs typeface="Gulim"/>
              </a:rPr>
              <a:t>논문을 분류할 수 있습니다</a:t>
            </a:r>
            <a:r>
              <a:rPr lang="en-US" altLang="ko-KR" sz="1600" spc="-70" dirty="0" smtClean="0">
                <a:latin typeface="+mj-lt"/>
                <a:cs typeface="Gulim"/>
              </a:rPr>
              <a:t>.</a:t>
            </a:r>
          </a:p>
          <a:p>
            <a:pPr marL="469900">
              <a:spcBef>
                <a:spcPts val="894"/>
              </a:spcBef>
              <a:tabLst>
                <a:tab pos="756285" algn="l"/>
              </a:tabLst>
            </a:pPr>
            <a:r>
              <a:rPr lang="en-US" altLang="ko-KR" sz="1400" spc="-85" dirty="0" smtClean="0">
                <a:latin typeface="Gulim"/>
                <a:cs typeface="Gulim"/>
              </a:rPr>
              <a:t>- </a:t>
            </a:r>
            <a:r>
              <a:rPr lang="ko-KR" altLang="en-US" sz="1400" spc="-85" dirty="0" smtClean="0">
                <a:latin typeface="Gulim"/>
                <a:cs typeface="Gulim"/>
              </a:rPr>
              <a:t>한 </a:t>
            </a:r>
            <a:r>
              <a:rPr lang="ko-KR" altLang="en-US" sz="1400" spc="-85" dirty="0">
                <a:latin typeface="Gulim"/>
                <a:cs typeface="Gulim"/>
              </a:rPr>
              <a:t>논문을 동시에 여러 폴더에</a:t>
            </a:r>
            <a:r>
              <a:rPr lang="en-US" altLang="ko-KR" sz="1400" spc="-85" dirty="0">
                <a:latin typeface="Gulim"/>
                <a:cs typeface="Gulim"/>
              </a:rPr>
              <a:t> </a:t>
            </a:r>
            <a:r>
              <a:rPr lang="ko-KR" altLang="en-US" sz="1400" spc="-85" dirty="0">
                <a:latin typeface="Gulim"/>
                <a:cs typeface="Gulim"/>
              </a:rPr>
              <a:t>놓을 수 있습니다</a:t>
            </a:r>
            <a:r>
              <a:rPr lang="en-US" altLang="ko-KR" sz="1400" spc="-85" dirty="0">
                <a:latin typeface="Gulim"/>
                <a:cs typeface="Gulim"/>
              </a:rPr>
              <a:t>.</a:t>
            </a:r>
            <a:r>
              <a:rPr lang="ko-KR" altLang="en-US" sz="1400" spc="-85" dirty="0">
                <a:latin typeface="Gulim"/>
                <a:cs typeface="Gulim"/>
              </a:rPr>
              <a:t>  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4636854" y="3597197"/>
            <a:ext cx="428293" cy="145802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698614" y="4983385"/>
            <a:ext cx="393534" cy="106470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원호 11"/>
          <p:cNvSpPr/>
          <p:nvPr/>
        </p:nvSpPr>
        <p:spPr>
          <a:xfrm>
            <a:off x="803760" y="3492484"/>
            <a:ext cx="3280540" cy="1065679"/>
          </a:xfrm>
          <a:prstGeom prst="arc">
            <a:avLst/>
          </a:prstGeom>
          <a:ln w="12700">
            <a:solidFill>
              <a:srgbClr val="EF4348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35" name="꺾인 연결선 34"/>
          <p:cNvCxnSpPr>
            <a:stCxn id="25" idx="1"/>
            <a:endCxn id="52" idx="3"/>
          </p:cNvCxnSpPr>
          <p:nvPr/>
        </p:nvCxnSpPr>
        <p:spPr>
          <a:xfrm rot="10800000" flipV="1">
            <a:off x="2808536" y="5036619"/>
            <a:ext cx="890078" cy="1170599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8228" y="3758709"/>
            <a:ext cx="778446" cy="1277911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0" name="사각형 설명선 39"/>
          <p:cNvSpPr/>
          <p:nvPr/>
        </p:nvSpPr>
        <p:spPr>
          <a:xfrm>
            <a:off x="1907997" y="1163450"/>
            <a:ext cx="158394" cy="158394"/>
          </a:xfrm>
          <a:prstGeom prst="wedgeRectCallout">
            <a:avLst>
              <a:gd name="adj1" fmla="val -52405"/>
              <a:gd name="adj2" fmla="val 91591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49" name="사각형 설명선 48"/>
          <p:cNvSpPr/>
          <p:nvPr/>
        </p:nvSpPr>
        <p:spPr>
          <a:xfrm>
            <a:off x="5550114" y="1167546"/>
            <a:ext cx="158394" cy="158394"/>
          </a:xfrm>
          <a:prstGeom prst="wedgeRectCallout">
            <a:avLst>
              <a:gd name="adj1" fmla="val -52405"/>
              <a:gd name="adj2" fmla="val 91591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50" name="사각형 설명선 49"/>
          <p:cNvSpPr/>
          <p:nvPr/>
        </p:nvSpPr>
        <p:spPr>
          <a:xfrm>
            <a:off x="3263699" y="3334090"/>
            <a:ext cx="158394" cy="158394"/>
          </a:xfrm>
          <a:prstGeom prst="wedgeRectCallout">
            <a:avLst>
              <a:gd name="adj1" fmla="val -52405"/>
              <a:gd name="adj2" fmla="val 91591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51" name="사각형 설명선 50"/>
          <p:cNvSpPr/>
          <p:nvPr/>
        </p:nvSpPr>
        <p:spPr>
          <a:xfrm>
            <a:off x="5391720" y="3492484"/>
            <a:ext cx="158394" cy="158394"/>
          </a:xfrm>
          <a:prstGeom prst="wedgeRectCallout">
            <a:avLst>
              <a:gd name="adj1" fmla="val -47156"/>
              <a:gd name="adj2" fmla="val 191306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85800" y="5916113"/>
            <a:ext cx="2122736" cy="582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b="1" dirty="0" smtClean="0"/>
              <a:t>분류한 </a:t>
            </a:r>
            <a:r>
              <a:rPr lang="ko-KR" altLang="en-US" sz="900" b="1" dirty="0" err="1" smtClean="0"/>
              <a:t>폴더명</a:t>
            </a:r>
            <a:r>
              <a:rPr lang="ko-KR" altLang="en-US" sz="900" b="1" dirty="0" smtClean="0"/>
              <a:t> 확인</a:t>
            </a:r>
            <a:endParaRPr lang="en-US" altLang="ko-KR" sz="900" b="1" dirty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서지정보 상단에서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err="1" smtClean="0"/>
              <a:t>폴더명</a:t>
            </a:r>
            <a:r>
              <a:rPr lang="ko-KR" altLang="en-US" sz="900" dirty="0" smtClean="0"/>
              <a:t> 확인 가능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231582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140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폴더 관리하기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29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3836" y="1325940"/>
            <a:ext cx="5163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70" dirty="0" err="1" smtClean="0">
                <a:latin typeface="+mj-lt"/>
                <a:cs typeface="Gulim"/>
              </a:rPr>
              <a:t>내서재의</a:t>
            </a:r>
            <a:r>
              <a:rPr lang="ko-KR" altLang="en-US" sz="1600" spc="-70" dirty="0" smtClean="0">
                <a:latin typeface="+mj-lt"/>
                <a:cs typeface="Gulim"/>
              </a:rPr>
              <a:t> </a:t>
            </a:r>
            <a:r>
              <a:rPr lang="en-US" altLang="ko-KR" sz="1600" spc="-70" dirty="0" smtClean="0">
                <a:latin typeface="+mj-lt"/>
                <a:cs typeface="Gulim"/>
              </a:rPr>
              <a:t>‘</a:t>
            </a:r>
            <a:r>
              <a:rPr lang="ko-KR" altLang="en-US" sz="1600" spc="-70" dirty="0" smtClean="0">
                <a:latin typeface="+mj-lt"/>
                <a:cs typeface="Gulim"/>
              </a:rPr>
              <a:t>폴더 관리</a:t>
            </a:r>
            <a:r>
              <a:rPr lang="en-US" altLang="ko-KR" sz="1600" spc="-70" dirty="0" smtClean="0">
                <a:latin typeface="+mj-lt"/>
                <a:cs typeface="Gulim"/>
              </a:rPr>
              <a:t>’</a:t>
            </a:r>
            <a:r>
              <a:rPr lang="ko-KR" altLang="en-US" sz="1600" spc="-70" dirty="0" smtClean="0">
                <a:latin typeface="+mj-lt"/>
                <a:cs typeface="Gulim"/>
              </a:rPr>
              <a:t>에서 폴더를 관리할 수 있습니다</a:t>
            </a:r>
            <a:r>
              <a:rPr lang="en-US" altLang="ko-KR" sz="1600" spc="-70" dirty="0" smtClean="0">
                <a:latin typeface="+mj-lt"/>
                <a:cs typeface="Gulim"/>
              </a:rPr>
              <a:t>.</a:t>
            </a:r>
            <a:r>
              <a:rPr lang="ko-KR" altLang="en-US" sz="1600" spc="-70" dirty="0" smtClean="0">
                <a:latin typeface="+mj-lt"/>
                <a:cs typeface="Gulim"/>
              </a:rPr>
              <a:t> </a:t>
            </a:r>
            <a:endParaRPr lang="ko-KR" altLang="en-US" sz="1600" spc="-70" dirty="0">
              <a:latin typeface="+mj-lt"/>
              <a:cs typeface="Gulim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4571" y="1752600"/>
            <a:ext cx="7061365" cy="3809999"/>
            <a:chOff x="624571" y="1752600"/>
            <a:chExt cx="7432073" cy="401001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571" y="1752600"/>
              <a:ext cx="7432073" cy="4010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직사각형 18"/>
            <p:cNvSpPr/>
            <p:nvPr/>
          </p:nvSpPr>
          <p:spPr>
            <a:xfrm>
              <a:off x="824391" y="3660100"/>
              <a:ext cx="558799" cy="226100"/>
            </a:xfrm>
            <a:prstGeom prst="rect">
              <a:avLst/>
            </a:prstGeom>
            <a:solidFill>
              <a:srgbClr val="FFFF00">
                <a:alpha val="24000"/>
              </a:srgbClr>
            </a:solidFill>
            <a:ln>
              <a:solidFill>
                <a:srgbClr val="EF434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439" y="4419599"/>
            <a:ext cx="2647627" cy="1143000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65710"/>
            <a:ext cx="2647627" cy="1143878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직사각형 20"/>
          <p:cNvSpPr/>
          <p:nvPr/>
        </p:nvSpPr>
        <p:spPr>
          <a:xfrm>
            <a:off x="4724400" y="3712813"/>
            <a:ext cx="183702" cy="192643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2" name="꺾인 연결선 21"/>
          <p:cNvCxnSpPr/>
          <p:nvPr/>
        </p:nvCxnSpPr>
        <p:spPr>
          <a:xfrm rot="5400000">
            <a:off x="6608557" y="2621838"/>
            <a:ext cx="1321916" cy="365829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7018543" y="1905000"/>
            <a:ext cx="609924" cy="228600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꺾인 연결선 24"/>
          <p:cNvCxnSpPr/>
          <p:nvPr/>
        </p:nvCxnSpPr>
        <p:spPr>
          <a:xfrm rot="5400000">
            <a:off x="4437510" y="4040857"/>
            <a:ext cx="522757" cy="234726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꺾인 연결선 27"/>
          <p:cNvCxnSpPr/>
          <p:nvPr/>
        </p:nvCxnSpPr>
        <p:spPr>
          <a:xfrm rot="5400000" flipH="1" flipV="1">
            <a:off x="3521773" y="5393874"/>
            <a:ext cx="12700" cy="12700"/>
          </a:xfrm>
          <a:prstGeom prst="bentConnector3">
            <a:avLst>
              <a:gd name="adj1" fmla="val -2512496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710278" y="5791200"/>
            <a:ext cx="1200329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dirty="0" smtClean="0"/>
              <a:t>[</a:t>
            </a:r>
            <a:r>
              <a:rPr lang="ko-KR" altLang="en-US" sz="900" dirty="0" smtClean="0"/>
              <a:t>삭제</a:t>
            </a:r>
            <a:r>
              <a:rPr lang="en-US" altLang="ko-KR" sz="900" dirty="0" smtClean="0"/>
              <a:t>]</a:t>
            </a:r>
            <a:r>
              <a:rPr lang="ko-KR" altLang="en-US" sz="900" dirty="0" smtClean="0"/>
              <a:t> 버튼 클릭 시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해당 폴더가 삭제됨</a:t>
            </a:r>
            <a:endParaRPr lang="en-US" altLang="ko-KR" sz="900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4343400" y="5776921"/>
            <a:ext cx="1812676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변경할 </a:t>
            </a:r>
            <a:r>
              <a:rPr lang="ko-KR" altLang="en-US" sz="900" dirty="0" err="1" smtClean="0"/>
              <a:t>폴더명</a:t>
            </a:r>
            <a:r>
              <a:rPr lang="ko-KR" altLang="en-US" sz="900" dirty="0" smtClean="0"/>
              <a:t> 입력 후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dirty="0" smtClean="0"/>
              <a:t>[</a:t>
            </a:r>
            <a:r>
              <a:rPr lang="ko-KR" altLang="en-US" sz="900" dirty="0" smtClean="0"/>
              <a:t>저장</a:t>
            </a:r>
            <a:r>
              <a:rPr lang="en-US" altLang="ko-KR" sz="900" dirty="0" smtClean="0"/>
              <a:t>] </a:t>
            </a:r>
            <a:r>
              <a:rPr lang="ko-KR" altLang="en-US" sz="900" dirty="0" smtClean="0"/>
              <a:t>버튼을 클릭 하여 적용함</a:t>
            </a:r>
            <a:endParaRPr lang="en-US" altLang="ko-KR" sz="900" dirty="0" smtClean="0"/>
          </a:p>
        </p:txBody>
      </p:sp>
      <p:cxnSp>
        <p:nvCxnSpPr>
          <p:cNvPr id="47" name="꺾인 연결선 46"/>
          <p:cNvCxnSpPr/>
          <p:nvPr/>
        </p:nvCxnSpPr>
        <p:spPr>
          <a:xfrm rot="5400000" flipH="1" flipV="1">
            <a:off x="5181600" y="5381174"/>
            <a:ext cx="12700" cy="12700"/>
          </a:xfrm>
          <a:prstGeom prst="bentConnector3">
            <a:avLst>
              <a:gd name="adj1" fmla="val -2512496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7094411" y="3093813"/>
            <a:ext cx="1742144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900" dirty="0" smtClean="0"/>
              <a:t>[</a:t>
            </a:r>
            <a:r>
              <a:rPr lang="ko-KR" altLang="en-US" sz="900" dirty="0" err="1" smtClean="0"/>
              <a:t>새폴더</a:t>
            </a:r>
            <a:r>
              <a:rPr lang="en-US" altLang="ko-KR" sz="900" dirty="0" smtClean="0"/>
              <a:t>] </a:t>
            </a:r>
            <a:r>
              <a:rPr lang="ko-KR" altLang="en-US" sz="900" dirty="0" smtClean="0"/>
              <a:t>버튼을 클릭하여</a:t>
            </a:r>
            <a:endParaRPr lang="en-US" altLang="ko-KR" sz="90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새로운 폴더를 추가할 수 있음</a:t>
            </a:r>
            <a:endParaRPr lang="en-US" altLang="ko-KR" sz="900" dirty="0" smtClean="0"/>
          </a:p>
        </p:txBody>
      </p:sp>
    </p:spTree>
    <p:extLst>
      <p:ext uri="{BB962C8B-B14F-4D97-AF65-F5344CB8AC3E}">
        <p14:creationId xmlns:p14="http://schemas.microsoft.com/office/powerpoint/2010/main" val="1574969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6"/>
          <p:cNvSpPr/>
          <p:nvPr/>
        </p:nvSpPr>
        <p:spPr>
          <a:xfrm>
            <a:off x="8305800" y="6551291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그룹 1"/>
          <p:cNvGrpSpPr/>
          <p:nvPr/>
        </p:nvGrpSpPr>
        <p:grpSpPr>
          <a:xfrm>
            <a:off x="-7937" y="2754461"/>
            <a:ext cx="1455737" cy="823833"/>
            <a:chOff x="-84137" y="2965734"/>
            <a:chExt cx="1455737" cy="823833"/>
          </a:xfrm>
        </p:grpSpPr>
        <p:sp>
          <p:nvSpPr>
            <p:cNvPr id="19" name="오각형 18"/>
            <p:cNvSpPr/>
            <p:nvPr/>
          </p:nvSpPr>
          <p:spPr>
            <a:xfrm>
              <a:off x="-84137" y="2965734"/>
              <a:ext cx="1455737" cy="797147"/>
            </a:xfrm>
            <a:prstGeom prst="homePlate">
              <a:avLst>
                <a:gd name="adj" fmla="val 37645"/>
              </a:avLst>
            </a:prstGeom>
            <a:solidFill>
              <a:srgbClr val="EF43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30163" y="3031346"/>
              <a:ext cx="992187" cy="758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bIns="468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5400" b="1" spc="-300" dirty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01</a:t>
              </a:r>
            </a:p>
          </p:txBody>
        </p:sp>
      </p:grpSp>
      <p:sp>
        <p:nvSpPr>
          <p:cNvPr id="23" name="object 9"/>
          <p:cNvSpPr txBox="1"/>
          <p:nvPr/>
        </p:nvSpPr>
        <p:spPr>
          <a:xfrm>
            <a:off x="1772285" y="2777290"/>
            <a:ext cx="67621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sz="4800" b="1" spc="-75" dirty="0" err="1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DBpia</a:t>
            </a:r>
            <a:r>
              <a:rPr sz="4800" b="1" spc="-250" dirty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 </a:t>
            </a:r>
            <a:r>
              <a:rPr lang="ko-KR" altLang="en-US" sz="4800" b="1" spc="-250" dirty="0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소개</a:t>
            </a:r>
            <a:endParaRPr sz="4800" dirty="0">
              <a:solidFill>
                <a:srgbClr val="EF4348"/>
              </a:solidFill>
              <a:latin typeface="+mj-ea"/>
              <a:ea typeface="+mj-ea"/>
              <a:cs typeface="Malgun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0173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내서재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크롬 확장프로그램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8294258" cy="9284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600" spc="-70" dirty="0" err="1" smtClean="0">
                <a:solidFill>
                  <a:srgbClr val="EF4348"/>
                </a:solidFill>
                <a:latin typeface="+mj-lt"/>
                <a:cs typeface="Gulim"/>
              </a:rPr>
              <a:t>DBpia</a:t>
            </a:r>
            <a:r>
              <a:rPr lang="en-US" altLang="ko-KR" sz="1600" spc="-70" dirty="0" smtClean="0">
                <a:solidFill>
                  <a:srgbClr val="EF4348"/>
                </a:solidFill>
                <a:latin typeface="+mj-lt"/>
                <a:cs typeface="Gulim"/>
              </a:rPr>
              <a:t> </a:t>
            </a:r>
            <a:r>
              <a:rPr lang="ko-KR" altLang="en-US" sz="1600" spc="-70" dirty="0" smtClean="0">
                <a:solidFill>
                  <a:srgbClr val="EF4348"/>
                </a:solidFill>
                <a:latin typeface="+mj-lt"/>
                <a:cs typeface="Gulim"/>
              </a:rPr>
              <a:t>크롬 확장프로그램</a:t>
            </a:r>
            <a:r>
              <a:rPr lang="ko-KR" altLang="en-US" sz="1600" spc="-70" dirty="0" smtClean="0">
                <a:latin typeface="+mj-lt"/>
                <a:cs typeface="Gulim"/>
              </a:rPr>
              <a:t>을 통해 타 학술논문 사이트가 제공하는 논문서지도 </a:t>
            </a:r>
            <a:r>
              <a:rPr lang="ko-KR" altLang="en-US" sz="1600" spc="-70" dirty="0" err="1" smtClean="0">
                <a:latin typeface="+mj-lt"/>
                <a:cs typeface="Gulim"/>
              </a:rPr>
              <a:t>내서재에서</a:t>
            </a:r>
            <a:r>
              <a:rPr lang="ko-KR" altLang="en-US" sz="1600" spc="-70" dirty="0" smtClean="0">
                <a:latin typeface="+mj-lt"/>
                <a:cs typeface="Gulim"/>
              </a:rPr>
              <a:t> </a:t>
            </a:r>
            <a:endParaRPr lang="en-US" altLang="ko-KR" sz="1600" spc="-70" dirty="0" smtClean="0">
              <a:latin typeface="+mj-lt"/>
              <a:cs typeface="Gulim"/>
            </a:endParaRPr>
          </a:p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600" spc="-70" dirty="0">
                <a:latin typeface="+mj-lt"/>
                <a:cs typeface="Gulim"/>
              </a:rPr>
              <a:t> </a:t>
            </a:r>
            <a:r>
              <a:rPr lang="en-US" altLang="ko-KR" sz="1600" spc="-70" dirty="0" smtClean="0">
                <a:latin typeface="+mj-lt"/>
                <a:cs typeface="Gulim"/>
              </a:rPr>
              <a:t>   </a:t>
            </a:r>
            <a:r>
              <a:rPr lang="ko-KR" altLang="en-US" sz="1600" spc="-70" dirty="0" smtClean="0">
                <a:latin typeface="+mj-lt"/>
                <a:cs typeface="Gulim"/>
              </a:rPr>
              <a:t>편리하게 관리할 수 있습니다</a:t>
            </a:r>
            <a:r>
              <a:rPr lang="en-US" altLang="ko-KR" sz="1600" spc="-70" dirty="0" smtClean="0">
                <a:latin typeface="+mj-lt"/>
                <a:cs typeface="Gulim"/>
              </a:rPr>
              <a:t>.</a:t>
            </a:r>
          </a:p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endParaRPr lang="en-US" altLang="ko-KR" sz="400" spc="-70" dirty="0">
              <a:latin typeface="+mj-lt"/>
              <a:cs typeface="Gulim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30</a:t>
            </a:fld>
            <a:endParaRPr dirty="0">
              <a:latin typeface="+mj-ea"/>
              <a:ea typeface="+mj-ea"/>
            </a:endParaRPr>
          </a:p>
        </p:txBody>
      </p:sp>
      <p:grpSp>
        <p:nvGrpSpPr>
          <p:cNvPr id="7" name="그룹 6"/>
          <p:cNvGrpSpPr/>
          <p:nvPr/>
        </p:nvGrpSpPr>
        <p:grpSpPr>
          <a:xfrm>
            <a:off x="4447494" y="4534693"/>
            <a:ext cx="2791506" cy="494507"/>
            <a:chOff x="5289687" y="4285571"/>
            <a:chExt cx="2791506" cy="494507"/>
          </a:xfrm>
        </p:grpSpPr>
        <p:pic>
          <p:nvPicPr>
            <p:cNvPr id="17" name="그림 1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99832" y="4285571"/>
              <a:ext cx="314325" cy="31432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289687" y="4385098"/>
              <a:ext cx="2791506" cy="3949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2065">
                <a:lnSpc>
                  <a:spcPct val="50000"/>
                </a:lnSpc>
                <a:spcBef>
                  <a:spcPts val="1110"/>
                </a:spcBef>
                <a:tabLst>
                  <a:tab pos="299085" algn="l"/>
                  <a:tab pos="299720" algn="l"/>
                </a:tabLst>
              </a:pPr>
              <a:r>
                <a:rPr lang="ko-KR" altLang="en-US" sz="1050" dirty="0" smtClean="0"/>
                <a:t>주소 창 우측에     아이콘이 생기</a:t>
              </a:r>
              <a:r>
                <a:rPr lang="ko-KR" altLang="en-US" sz="1050" dirty="0"/>
                <a:t>면</a:t>
              </a:r>
              <a:endParaRPr lang="en-US" altLang="ko-KR" sz="1050" dirty="0" smtClean="0"/>
            </a:p>
            <a:p>
              <a:pPr marL="12065">
                <a:lnSpc>
                  <a:spcPct val="50000"/>
                </a:lnSpc>
                <a:spcBef>
                  <a:spcPts val="1110"/>
                </a:spcBef>
                <a:tabLst>
                  <a:tab pos="299085" algn="l"/>
                  <a:tab pos="299720" algn="l"/>
                </a:tabLst>
              </a:pPr>
              <a:r>
                <a:rPr lang="ko-KR" altLang="en-US" sz="1050" dirty="0" smtClean="0"/>
                <a:t>이용 가능합니다</a:t>
              </a:r>
              <a:endParaRPr lang="en-US" altLang="ko-KR" sz="1050" dirty="0" smtClean="0"/>
            </a:p>
          </p:txBody>
        </p:sp>
      </p:grpSp>
      <p:sp>
        <p:nvSpPr>
          <p:cNvPr id="6" name="직사각형 5"/>
          <p:cNvSpPr/>
          <p:nvPr/>
        </p:nvSpPr>
        <p:spPr>
          <a:xfrm>
            <a:off x="609599" y="2170879"/>
            <a:ext cx="7848601" cy="527623"/>
          </a:xfrm>
          <a:prstGeom prst="rect">
            <a:avLst/>
          </a:prstGeom>
          <a:solidFill>
            <a:srgbClr val="F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  1</a:t>
            </a:r>
            <a:r>
              <a:rPr lang="en-US" altLang="ko-KR" sz="1200" b="1" spc="-70" dirty="0">
                <a:solidFill>
                  <a:schemeClr val="tx1"/>
                </a:solidFill>
                <a:cs typeface="Gulim"/>
              </a:rPr>
              <a:t>. </a:t>
            </a:r>
            <a:r>
              <a:rPr lang="ko-KR" altLang="en-US" sz="1200" spc="-70" dirty="0">
                <a:solidFill>
                  <a:schemeClr val="tx1"/>
                </a:solidFill>
                <a:cs typeface="Gulim"/>
              </a:rPr>
              <a:t>크롬 </a:t>
            </a:r>
            <a:r>
              <a:rPr lang="ko-KR" altLang="en-US" sz="1200" spc="-70" dirty="0" err="1">
                <a:solidFill>
                  <a:schemeClr val="tx1"/>
                </a:solidFill>
                <a:cs typeface="Gulim"/>
              </a:rPr>
              <a:t>웹스토어</a:t>
            </a:r>
            <a:r>
              <a:rPr lang="en-US" altLang="ko-KR" sz="1200" spc="-70" dirty="0">
                <a:solidFill>
                  <a:schemeClr val="tx1"/>
                </a:solidFill>
                <a:cs typeface="Gulim"/>
              </a:rPr>
              <a:t>(</a:t>
            </a:r>
            <a:r>
              <a:rPr lang="en-US" altLang="ko-KR" sz="1200" dirty="0">
                <a:solidFill>
                  <a:schemeClr val="tx1"/>
                </a:solidFill>
                <a:hlinkClick r:id="rId4"/>
              </a:rPr>
              <a:t>https://chrome.google.com/webstore?hl=ko</a:t>
            </a:r>
            <a:r>
              <a:rPr lang="en-US" altLang="ko-KR" sz="1200" dirty="0">
                <a:solidFill>
                  <a:schemeClr val="tx1"/>
                </a:solidFill>
              </a:rPr>
              <a:t>)</a:t>
            </a:r>
            <a:r>
              <a:rPr lang="ko-KR" altLang="en-US" sz="1200" dirty="0">
                <a:solidFill>
                  <a:schemeClr val="tx1"/>
                </a:solidFill>
              </a:rPr>
              <a:t>에서 </a:t>
            </a:r>
            <a:r>
              <a:rPr lang="en-US" altLang="ko-KR" sz="1200" b="1" spc="-70" dirty="0">
                <a:solidFill>
                  <a:schemeClr val="tx1"/>
                </a:solidFill>
              </a:rPr>
              <a:t>‘</a:t>
            </a:r>
            <a:r>
              <a:rPr lang="en-US" altLang="ko-KR" sz="1200" b="1" spc="-70" dirty="0" err="1">
                <a:solidFill>
                  <a:schemeClr val="tx1"/>
                </a:solidFill>
              </a:rPr>
              <a:t>DBpia</a:t>
            </a:r>
            <a:r>
              <a:rPr lang="en-US" altLang="ko-KR" sz="1200" b="1" spc="-70" dirty="0">
                <a:solidFill>
                  <a:schemeClr val="tx1"/>
                </a:solidFill>
              </a:rPr>
              <a:t> </a:t>
            </a:r>
            <a:r>
              <a:rPr lang="ko-KR" altLang="en-US" sz="1200" b="1" spc="-70" dirty="0">
                <a:solidFill>
                  <a:schemeClr val="tx1"/>
                </a:solidFill>
              </a:rPr>
              <a:t>크롬 확장프로그램</a:t>
            </a:r>
            <a:r>
              <a:rPr lang="en-US" altLang="ko-KR" sz="1200" b="1" spc="-70" dirty="0">
                <a:solidFill>
                  <a:schemeClr val="tx1"/>
                </a:solidFill>
              </a:rPr>
              <a:t>’</a:t>
            </a:r>
            <a:r>
              <a:rPr lang="ko-KR" altLang="en-US" sz="1200" spc="-70" dirty="0">
                <a:solidFill>
                  <a:schemeClr val="tx1"/>
                </a:solidFill>
              </a:rPr>
              <a:t>을 </a:t>
            </a:r>
            <a:r>
              <a:rPr lang="ko-KR" altLang="en-US" sz="1200" spc="-70" dirty="0" smtClean="0">
                <a:solidFill>
                  <a:schemeClr val="tx1"/>
                </a:solidFill>
              </a:rPr>
              <a:t>설치합니다</a:t>
            </a:r>
            <a:r>
              <a:rPr lang="en-US" altLang="ko-KR" sz="1200" spc="-70" dirty="0" smtClean="0">
                <a:solidFill>
                  <a:schemeClr val="tx1"/>
                </a:solidFill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64" y="3461592"/>
            <a:ext cx="4705350" cy="771525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2" name="직사각형 21"/>
          <p:cNvSpPr/>
          <p:nvPr/>
        </p:nvSpPr>
        <p:spPr>
          <a:xfrm>
            <a:off x="7391400" y="3837660"/>
            <a:ext cx="304800" cy="25908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3" name="꺾인 연결선 22"/>
          <p:cNvCxnSpPr/>
          <p:nvPr/>
        </p:nvCxnSpPr>
        <p:spPr>
          <a:xfrm rot="10800000" flipV="1">
            <a:off x="6781800" y="4095512"/>
            <a:ext cx="773090" cy="753506"/>
          </a:xfrm>
          <a:prstGeom prst="bentConnector3">
            <a:avLst>
              <a:gd name="adj1" fmla="val -1254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344" y="3232992"/>
            <a:ext cx="2594834" cy="2101008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8" name="직사각형 27"/>
          <p:cNvSpPr/>
          <p:nvPr/>
        </p:nvSpPr>
        <p:spPr>
          <a:xfrm>
            <a:off x="1363980" y="3940739"/>
            <a:ext cx="1905000" cy="365354"/>
          </a:xfrm>
          <a:prstGeom prst="rect">
            <a:avLst/>
          </a:prstGeom>
          <a:solidFill>
            <a:srgbClr val="FFFF00">
              <a:alpha val="24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6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내서재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크롬 확장프로그램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31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9599" y="1295400"/>
            <a:ext cx="7848601" cy="527623"/>
          </a:xfrm>
          <a:prstGeom prst="rect">
            <a:avLst/>
          </a:prstGeom>
          <a:solidFill>
            <a:srgbClr val="F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  2. </a:t>
            </a:r>
            <a:r>
              <a:rPr lang="ko-KR" altLang="en-US" sz="1200" spc="-70" dirty="0" err="1" smtClean="0">
                <a:solidFill>
                  <a:schemeClr val="tx1"/>
                </a:solidFill>
                <a:cs typeface="Gulim"/>
              </a:rPr>
              <a:t>주소창</a:t>
            </a:r>
            <a:r>
              <a:rPr lang="ko-KR" altLang="en-US" sz="1200" spc="-70" dirty="0" smtClean="0">
                <a:solidFill>
                  <a:schemeClr val="tx1"/>
                </a:solidFill>
                <a:cs typeface="Gulim"/>
              </a:rPr>
              <a:t> 우측 아이콘     을 클릭하여 </a:t>
            </a:r>
            <a:r>
              <a:rPr lang="ko-KR" altLang="en-US" sz="1200" b="1" spc="-70" dirty="0" smtClean="0">
                <a:solidFill>
                  <a:schemeClr val="tx1"/>
                </a:solidFill>
                <a:cs typeface="Gulim"/>
              </a:rPr>
              <a:t>로그인</a:t>
            </a:r>
            <a:r>
              <a:rPr lang="ko-KR" altLang="en-US" sz="1200" spc="-70" dirty="0" smtClean="0">
                <a:solidFill>
                  <a:schemeClr val="tx1"/>
                </a:solidFill>
                <a:cs typeface="Gulim"/>
              </a:rPr>
              <a:t>합니다</a:t>
            </a:r>
            <a:r>
              <a:rPr lang="en-US" altLang="ko-KR" sz="1200" spc="-70" dirty="0" smtClean="0">
                <a:solidFill>
                  <a:schemeClr val="tx1"/>
                </a:solidFill>
                <a:cs typeface="Gulim"/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627610" y="1981200"/>
            <a:ext cx="3556375" cy="4072550"/>
            <a:chOff x="2166939" y="2252050"/>
            <a:chExt cx="3556375" cy="407255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6939" y="2252050"/>
              <a:ext cx="3395662" cy="4034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직사각형 24"/>
            <p:cNvSpPr/>
            <p:nvPr/>
          </p:nvSpPr>
          <p:spPr>
            <a:xfrm>
              <a:off x="4994566" y="2737761"/>
              <a:ext cx="728748" cy="35868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68745" y="3566217"/>
            <a:ext cx="4644391" cy="8848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3515" indent="-171450">
              <a:lnSpc>
                <a:spcPct val="500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200" dirty="0" smtClean="0"/>
              <a:t>가입하신 </a:t>
            </a:r>
            <a:r>
              <a:rPr lang="en-US" altLang="ko-KR" sz="1200" dirty="0" err="1" smtClean="0"/>
              <a:t>DBpia</a:t>
            </a:r>
            <a:r>
              <a:rPr lang="en-US" altLang="ko-KR" sz="1200" dirty="0" smtClean="0"/>
              <a:t> </a:t>
            </a:r>
            <a:r>
              <a:rPr lang="ko-KR" altLang="en-US" sz="1200" dirty="0" smtClean="0"/>
              <a:t>계정으로 로그인해주세요</a:t>
            </a:r>
            <a:endParaRPr lang="en-US" altLang="ko-KR" sz="1200" dirty="0" smtClean="0"/>
          </a:p>
          <a:p>
            <a:pPr marL="183515" indent="-171450">
              <a:lnSpc>
                <a:spcPct val="500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200" dirty="0" err="1" smtClean="0"/>
              <a:t>DBpia</a:t>
            </a:r>
            <a:r>
              <a:rPr lang="ko-KR" altLang="en-US" sz="1200" dirty="0" smtClean="0"/>
              <a:t>에 로그인 된 상태인 경우 자동 로그인 됩니다</a:t>
            </a:r>
            <a:r>
              <a:rPr lang="en-US" altLang="ko-KR" sz="1200" dirty="0" smtClean="0"/>
              <a:t>.</a:t>
            </a:r>
          </a:p>
          <a:p>
            <a:pPr marL="183515" indent="-171450">
              <a:lnSpc>
                <a:spcPct val="500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200" dirty="0" smtClean="0"/>
              <a:t>1</a:t>
            </a:r>
            <a:r>
              <a:rPr lang="ko-KR" altLang="en-US" sz="1200" dirty="0" smtClean="0"/>
              <a:t>회 로그인 후에는 로그인 상태가 지속됩니다</a:t>
            </a:r>
            <a:endParaRPr lang="en-US" altLang="ko-KR" sz="1200" dirty="0" smtClean="0"/>
          </a:p>
          <a:p>
            <a:pPr marL="183515" indent="-171450">
              <a:lnSpc>
                <a:spcPct val="50000"/>
              </a:lnSpc>
              <a:spcBef>
                <a:spcPts val="1110"/>
              </a:spcBef>
              <a:buFont typeface="Arial" panose="020B0604020202020204" pitchFamily="34" charset="0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200" dirty="0" smtClean="0"/>
              <a:t>로그인 후에는 설정     을 통해 계정 관리가 가능합니다</a:t>
            </a:r>
            <a:r>
              <a:rPr lang="en-US" altLang="ko-KR" sz="1200" dirty="0" smtClean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888" y="4205265"/>
            <a:ext cx="228600" cy="197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5"/>
          <a:srcRect l="23536" t="28017" r="32561" b="30824"/>
          <a:stretch/>
        </p:blipFill>
        <p:spPr>
          <a:xfrm>
            <a:off x="2247480" y="1476861"/>
            <a:ext cx="175680" cy="16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95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내서재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크롬 확장프로그램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32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9599" y="1295400"/>
            <a:ext cx="7848601" cy="527623"/>
          </a:xfrm>
          <a:prstGeom prst="rect">
            <a:avLst/>
          </a:prstGeom>
          <a:solidFill>
            <a:srgbClr val="F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  3. </a:t>
            </a:r>
            <a:r>
              <a:rPr lang="ko-KR" altLang="en-US" sz="1200" spc="-70" dirty="0" smtClean="0">
                <a:solidFill>
                  <a:schemeClr val="tx1"/>
                </a:solidFill>
                <a:cs typeface="Gulim"/>
              </a:rPr>
              <a:t>타 학술논문 사이트의 반입하고자 하는 서지정보 페이지에서 아이콘    을 클릭합니다  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/>
          <a:srcRect l="23536" t="28017" r="32561" b="30824"/>
          <a:stretch/>
        </p:blipFill>
        <p:spPr>
          <a:xfrm>
            <a:off x="5318760" y="1476861"/>
            <a:ext cx="175680" cy="164700"/>
          </a:xfrm>
          <a:prstGeom prst="rect">
            <a:avLst/>
          </a:prstGeom>
        </p:spPr>
      </p:pic>
      <p:grpSp>
        <p:nvGrpSpPr>
          <p:cNvPr id="8" name="그룹 7"/>
          <p:cNvGrpSpPr/>
          <p:nvPr/>
        </p:nvGrpSpPr>
        <p:grpSpPr>
          <a:xfrm>
            <a:off x="1066800" y="2057868"/>
            <a:ext cx="5638800" cy="4216087"/>
            <a:chOff x="1295400" y="2046330"/>
            <a:chExt cx="5410200" cy="4045165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5400" y="2046330"/>
              <a:ext cx="5410200" cy="4045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" name="그룹 6"/>
            <p:cNvGrpSpPr/>
            <p:nvPr/>
          </p:nvGrpSpPr>
          <p:grpSpPr>
            <a:xfrm>
              <a:off x="4625340" y="2057400"/>
              <a:ext cx="1746271" cy="298819"/>
              <a:chOff x="6429989" y="2046331"/>
              <a:chExt cx="1746271" cy="298819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6477000" y="2221705"/>
                <a:ext cx="914400" cy="76200"/>
              </a:xfrm>
              <a:prstGeom prst="rect">
                <a:avLst/>
              </a:prstGeom>
              <a:solidFill>
                <a:srgbClr val="EF434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b="1" dirty="0" smtClean="0">
                  <a:solidFill>
                    <a:srgbClr val="FFFF00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6429989" y="2175873"/>
                <a:ext cx="1051891" cy="1692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500" b="1" dirty="0" smtClean="0">
                    <a:solidFill>
                      <a:schemeClr val="bg1"/>
                    </a:solidFill>
                  </a:rPr>
                  <a:t>누리대학교 </a:t>
                </a:r>
                <a:r>
                  <a:rPr lang="en-US" altLang="ko-KR" sz="500" b="1" dirty="0" smtClean="0">
                    <a:solidFill>
                      <a:schemeClr val="bg1"/>
                    </a:solidFill>
                  </a:rPr>
                  <a:t>/ </a:t>
                </a:r>
                <a:r>
                  <a:rPr lang="ko-KR" altLang="en-US" sz="500" b="1" dirty="0" smtClean="0">
                    <a:solidFill>
                      <a:schemeClr val="bg1"/>
                    </a:solidFill>
                  </a:rPr>
                  <a:t>김누리 님</a:t>
                </a:r>
                <a:r>
                  <a:rPr lang="en-US" altLang="ko-KR" sz="500" b="1" dirty="0" smtClean="0">
                    <a:solidFill>
                      <a:schemeClr val="bg1"/>
                    </a:solidFill>
                  </a:rPr>
                  <a:t>(D-62)</a:t>
                </a:r>
                <a:endParaRPr lang="ko-KR" altLang="en-US" sz="5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직사각형 22"/>
              <p:cNvSpPr/>
              <p:nvPr/>
            </p:nvSpPr>
            <p:spPr>
              <a:xfrm>
                <a:off x="8031268" y="2046331"/>
                <a:ext cx="144992" cy="129542"/>
              </a:xfrm>
              <a:prstGeom prst="rect">
                <a:avLst/>
              </a:prstGeom>
              <a:solidFill>
                <a:srgbClr val="FFFF00">
                  <a:alpha val="24000"/>
                </a:srgbClr>
              </a:solidFill>
              <a:ln>
                <a:solidFill>
                  <a:srgbClr val="EF4348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cxnSp>
        <p:nvCxnSpPr>
          <p:cNvPr id="31" name="꺾인 연결선 30"/>
          <p:cNvCxnSpPr/>
          <p:nvPr/>
        </p:nvCxnSpPr>
        <p:spPr>
          <a:xfrm>
            <a:off x="5898595" y="2945275"/>
            <a:ext cx="1121230" cy="381000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989345" y="3143685"/>
            <a:ext cx="1657895" cy="404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1050" dirty="0" smtClean="0"/>
              <a:t>현재 페이지의</a:t>
            </a:r>
            <a:endParaRPr lang="en-US" altLang="ko-KR" sz="1050" dirty="0" smtClean="0"/>
          </a:p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1050" dirty="0" smtClean="0"/>
              <a:t>서지정보를 인식합니다</a:t>
            </a:r>
            <a:endParaRPr lang="en-US" altLang="ko-KR" sz="1050" dirty="0" smtClean="0"/>
          </a:p>
        </p:txBody>
      </p:sp>
    </p:spTree>
    <p:extLst>
      <p:ext uri="{BB962C8B-B14F-4D97-AF65-F5344CB8AC3E}">
        <p14:creationId xmlns:p14="http://schemas.microsoft.com/office/powerpoint/2010/main" val="227695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/>
          <p:cNvGrpSpPr/>
          <p:nvPr/>
        </p:nvGrpSpPr>
        <p:grpSpPr>
          <a:xfrm>
            <a:off x="1025550" y="2802720"/>
            <a:ext cx="3224213" cy="2179964"/>
            <a:chOff x="2647777" y="2468880"/>
            <a:chExt cx="4029075" cy="2724150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47777" y="2468880"/>
              <a:ext cx="4029075" cy="2724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직사각형 10"/>
            <p:cNvSpPr/>
            <p:nvPr/>
          </p:nvSpPr>
          <p:spPr>
            <a:xfrm>
              <a:off x="2797665" y="2533171"/>
              <a:ext cx="1926735" cy="214311"/>
            </a:xfrm>
            <a:prstGeom prst="rect">
              <a:avLst/>
            </a:prstGeom>
            <a:solidFill>
              <a:srgbClr val="EF43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b="1" dirty="0" smtClean="0">
                <a:solidFill>
                  <a:srgbClr val="FFFF00"/>
                </a:solidFill>
                <a:latin typeface="+mj-ea"/>
                <a:ea typeface="+mj-ea"/>
              </a:endParaRP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2805285" y="2514600"/>
              <a:ext cx="2183847" cy="2884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b="1" dirty="0" smtClean="0">
                  <a:solidFill>
                    <a:schemeClr val="bg1"/>
                  </a:solidFill>
                </a:rPr>
                <a:t>누리대학교 </a:t>
              </a:r>
              <a:r>
                <a:rPr lang="en-US" altLang="ko-KR" sz="900" b="1" dirty="0" smtClean="0">
                  <a:solidFill>
                    <a:schemeClr val="bg1"/>
                  </a:solidFill>
                </a:rPr>
                <a:t>/ </a:t>
              </a:r>
              <a:r>
                <a:rPr lang="ko-KR" altLang="en-US" sz="900" b="1" dirty="0" smtClean="0">
                  <a:solidFill>
                    <a:schemeClr val="bg1"/>
                  </a:solidFill>
                </a:rPr>
                <a:t>김누리 님</a:t>
              </a:r>
              <a:r>
                <a:rPr lang="en-US" altLang="ko-KR" sz="900" b="1" dirty="0" smtClean="0">
                  <a:solidFill>
                    <a:schemeClr val="bg1"/>
                  </a:solidFill>
                </a:rPr>
                <a:t>(D-62)</a:t>
              </a:r>
              <a:endParaRPr lang="ko-KR" altLang="en-US" sz="9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직사각형 19"/>
          <p:cNvSpPr/>
          <p:nvPr/>
        </p:nvSpPr>
        <p:spPr>
          <a:xfrm>
            <a:off x="2616421" y="3085379"/>
            <a:ext cx="848481" cy="205744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3594442" y="3088003"/>
            <a:ext cx="480061" cy="205744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9773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내서재</a:t>
            </a:r>
            <a:r>
              <a:rPr lang="ko-KR" altLang="en-US" sz="2400" b="1" dirty="0" smtClean="0"/>
              <a:t> 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크롬 확장프로그램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33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609599" y="1295400"/>
            <a:ext cx="7848601" cy="527623"/>
          </a:xfrm>
          <a:prstGeom prst="rect">
            <a:avLst/>
          </a:prstGeom>
          <a:solidFill>
            <a:srgbClr val="FCDC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  4. </a:t>
            </a:r>
            <a:r>
              <a:rPr lang="ko-KR" altLang="en-US" sz="1200" spc="-70" dirty="0" smtClean="0">
                <a:solidFill>
                  <a:schemeClr val="tx1"/>
                </a:solidFill>
                <a:cs typeface="Gulim"/>
              </a:rPr>
              <a:t>인식된 서지정보를 </a:t>
            </a: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‘</a:t>
            </a:r>
            <a:r>
              <a:rPr lang="ko-KR" altLang="en-US" sz="1200" b="1" spc="-70" dirty="0" err="1" smtClean="0">
                <a:solidFill>
                  <a:schemeClr val="tx1"/>
                </a:solidFill>
                <a:cs typeface="Gulim"/>
              </a:rPr>
              <a:t>내서재에</a:t>
            </a:r>
            <a:r>
              <a:rPr lang="ko-KR" altLang="en-US" sz="1200" b="1" spc="-70" dirty="0" smtClean="0">
                <a:solidFill>
                  <a:schemeClr val="tx1"/>
                </a:solidFill>
                <a:cs typeface="Gulim"/>
              </a:rPr>
              <a:t> 저장</a:t>
            </a: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’ </a:t>
            </a:r>
            <a:r>
              <a:rPr lang="ko-KR" altLang="en-US" sz="1200" spc="-70" dirty="0" smtClean="0">
                <a:solidFill>
                  <a:schemeClr val="tx1"/>
                </a:solidFill>
                <a:cs typeface="Gulim"/>
              </a:rPr>
              <a:t>하거나</a:t>
            </a:r>
            <a:r>
              <a:rPr lang="en-US" altLang="ko-KR" sz="1200" spc="-70" dirty="0" smtClean="0">
                <a:solidFill>
                  <a:schemeClr val="tx1"/>
                </a:solidFill>
                <a:cs typeface="Gulim"/>
              </a:rPr>
              <a:t>, </a:t>
            </a: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‘</a:t>
            </a:r>
            <a:r>
              <a:rPr lang="ko-KR" altLang="en-US" sz="1200" b="1" spc="-70" dirty="0" smtClean="0">
                <a:solidFill>
                  <a:schemeClr val="tx1"/>
                </a:solidFill>
                <a:cs typeface="Gulim"/>
              </a:rPr>
              <a:t>인용하기</a:t>
            </a:r>
            <a:r>
              <a:rPr lang="en-US" altLang="ko-KR" sz="1200" b="1" spc="-70" dirty="0" smtClean="0">
                <a:solidFill>
                  <a:schemeClr val="tx1"/>
                </a:solidFill>
                <a:cs typeface="Gulim"/>
              </a:rPr>
              <a:t>’</a:t>
            </a:r>
            <a:r>
              <a:rPr lang="ko-KR" altLang="en-US" sz="1200" spc="-70" dirty="0" smtClean="0">
                <a:solidFill>
                  <a:schemeClr val="tx1"/>
                </a:solidFill>
                <a:cs typeface="Gulim"/>
              </a:rPr>
              <a:t>를 통해 인용정보를 복사할 수 있습니다</a:t>
            </a:r>
            <a:r>
              <a:rPr lang="en-US" altLang="ko-KR" sz="1200" spc="-70" dirty="0" smtClean="0">
                <a:solidFill>
                  <a:schemeClr val="tx1"/>
                </a:solidFill>
                <a:cs typeface="Gulim"/>
              </a:rPr>
              <a:t>.</a:t>
            </a:r>
            <a:endParaRPr lang="en-US" altLang="ko-KR" sz="1200" dirty="0">
              <a:solidFill>
                <a:schemeClr val="tx1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2286000"/>
            <a:ext cx="3117902" cy="931232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3877462"/>
            <a:ext cx="2771875" cy="1876246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사각형 설명선 15"/>
          <p:cNvSpPr/>
          <p:nvPr/>
        </p:nvSpPr>
        <p:spPr>
          <a:xfrm>
            <a:off x="3048000" y="1254363"/>
            <a:ext cx="158394" cy="158394"/>
          </a:xfrm>
          <a:prstGeom prst="wedgeRectCallout">
            <a:avLst>
              <a:gd name="adj1" fmla="val -52405"/>
              <a:gd name="adj2" fmla="val 91591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7" name="사각형 설명선 16"/>
          <p:cNvSpPr/>
          <p:nvPr/>
        </p:nvSpPr>
        <p:spPr>
          <a:xfrm>
            <a:off x="4185006" y="1257300"/>
            <a:ext cx="158394" cy="158394"/>
          </a:xfrm>
          <a:prstGeom prst="wedgeRectCallout">
            <a:avLst>
              <a:gd name="adj1" fmla="val -52405"/>
              <a:gd name="adj2" fmla="val 91591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19" name="사각형 설명선 18"/>
          <p:cNvSpPr/>
          <p:nvPr/>
        </p:nvSpPr>
        <p:spPr>
          <a:xfrm>
            <a:off x="4372356" y="3790967"/>
            <a:ext cx="158394" cy="158394"/>
          </a:xfrm>
          <a:prstGeom prst="wedgeRectCallout">
            <a:avLst>
              <a:gd name="adj1" fmla="val -52405"/>
              <a:gd name="adj2" fmla="val 91591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cxnSp>
        <p:nvCxnSpPr>
          <p:cNvPr id="23" name="꺾인 연결선 22"/>
          <p:cNvCxnSpPr/>
          <p:nvPr/>
        </p:nvCxnSpPr>
        <p:spPr>
          <a:xfrm flipV="1">
            <a:off x="3314547" y="2497921"/>
            <a:ext cx="1486052" cy="590082"/>
          </a:xfrm>
          <a:prstGeom prst="bentConnector3">
            <a:avLst>
              <a:gd name="adj1" fmla="val -251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glow rad="2794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28"/>
          <p:cNvCxnSpPr>
            <a:stCxn id="21" idx="2"/>
          </p:cNvCxnSpPr>
          <p:nvPr/>
        </p:nvCxnSpPr>
        <p:spPr>
          <a:xfrm rot="16200000" flipH="1">
            <a:off x="3953449" y="3174771"/>
            <a:ext cx="728175" cy="966126"/>
          </a:xfrm>
          <a:prstGeom prst="bentConnector2">
            <a:avLst/>
          </a:prstGeom>
          <a:ln w="12700">
            <a:solidFill>
              <a:srgbClr val="EF4348"/>
            </a:solidFill>
            <a:headEnd type="oval" w="med" len="med"/>
          </a:ln>
          <a:effectLst>
            <a:glow rad="27940">
              <a:schemeClr val="bg1"/>
            </a:glow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사각형 설명선 31"/>
          <p:cNvSpPr/>
          <p:nvPr/>
        </p:nvSpPr>
        <p:spPr>
          <a:xfrm>
            <a:off x="4354852" y="2286000"/>
            <a:ext cx="158394" cy="158394"/>
          </a:xfrm>
          <a:prstGeom prst="wedgeRectCallout">
            <a:avLst>
              <a:gd name="adj1" fmla="val -52405"/>
              <a:gd name="adj2" fmla="val 91591"/>
            </a:avLst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sz="9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70120" y="3323016"/>
            <a:ext cx="42672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050" dirty="0" err="1" smtClean="0"/>
              <a:t>DBpia</a:t>
            </a:r>
            <a:r>
              <a:rPr lang="ko-KR" altLang="en-US" sz="1050" dirty="0" smtClean="0"/>
              <a:t>의 </a:t>
            </a:r>
            <a:r>
              <a:rPr lang="en-US" altLang="ko-KR" sz="1050" dirty="0" smtClean="0"/>
              <a:t>‘</a:t>
            </a:r>
            <a:r>
              <a:rPr lang="ko-KR" altLang="en-US" sz="1050" dirty="0" err="1" smtClean="0"/>
              <a:t>내서재</a:t>
            </a:r>
            <a:r>
              <a:rPr lang="en-US" altLang="ko-KR" sz="1050" dirty="0" smtClean="0"/>
              <a:t>’</a:t>
            </a:r>
            <a:r>
              <a:rPr lang="ko-KR" altLang="en-US" sz="1050" dirty="0" smtClean="0"/>
              <a:t>에서 해당 서지정보를 관리할 수 있습니다</a:t>
            </a:r>
            <a:r>
              <a:rPr lang="en-US" altLang="ko-KR" sz="1050" dirty="0" smtClean="0"/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800600" y="5850720"/>
            <a:ext cx="4267200" cy="1731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65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050" dirty="0" smtClean="0"/>
              <a:t>APA, MLA </a:t>
            </a:r>
            <a:r>
              <a:rPr lang="ko-KR" altLang="en-US" sz="1050" dirty="0" smtClean="0"/>
              <a:t>인용양식을 복사할 수 있습니다</a:t>
            </a:r>
            <a:r>
              <a:rPr lang="en-US" altLang="ko-KR" sz="105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049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6"/>
          <p:cNvSpPr/>
          <p:nvPr/>
        </p:nvSpPr>
        <p:spPr>
          <a:xfrm>
            <a:off x="8305800" y="6551291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그룹 1"/>
          <p:cNvGrpSpPr/>
          <p:nvPr/>
        </p:nvGrpSpPr>
        <p:grpSpPr>
          <a:xfrm>
            <a:off x="-7937" y="2754461"/>
            <a:ext cx="1455737" cy="823833"/>
            <a:chOff x="-84137" y="2965734"/>
            <a:chExt cx="1455737" cy="823833"/>
          </a:xfrm>
        </p:grpSpPr>
        <p:sp>
          <p:nvSpPr>
            <p:cNvPr id="19" name="오각형 18"/>
            <p:cNvSpPr/>
            <p:nvPr/>
          </p:nvSpPr>
          <p:spPr>
            <a:xfrm>
              <a:off x="-84137" y="2965734"/>
              <a:ext cx="1455737" cy="797147"/>
            </a:xfrm>
            <a:prstGeom prst="homePlate">
              <a:avLst>
                <a:gd name="adj" fmla="val 37645"/>
              </a:avLst>
            </a:prstGeom>
            <a:solidFill>
              <a:srgbClr val="EF43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30163" y="3031346"/>
              <a:ext cx="992187" cy="758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bIns="468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5400" b="1" spc="-300" dirty="0" smtClean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06</a:t>
              </a:r>
              <a:endParaRPr lang="en-US" altLang="ko-KR" sz="5400" b="1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object 9"/>
          <p:cNvSpPr txBox="1"/>
          <p:nvPr/>
        </p:nvSpPr>
        <p:spPr>
          <a:xfrm>
            <a:off x="1772285" y="2777290"/>
            <a:ext cx="67621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lang="ko-KR" altLang="en-US" sz="4800" b="1" spc="-250" dirty="0" err="1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개인</a:t>
            </a:r>
            <a:r>
              <a:rPr lang="ko-KR" altLang="en-US" sz="4800" b="1" spc="-250" dirty="0" err="1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화</a:t>
            </a:r>
            <a:r>
              <a:rPr lang="ko-KR" altLang="en-US" sz="4800" b="1" spc="-250" dirty="0" err="1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기능</a:t>
            </a:r>
            <a:endParaRPr sz="4800" dirty="0">
              <a:solidFill>
                <a:srgbClr val="EF4348"/>
              </a:solidFill>
              <a:latin typeface="+mj-ea"/>
              <a:ea typeface="+mj-ea"/>
              <a:cs typeface="Malgun Gothic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676400" y="359148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200" b="0" i="0" spc="-85" dirty="0" err="1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개인화기능은</a:t>
            </a:r>
            <a:r>
              <a:rPr lang="ko-KR" altLang="en-US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r>
              <a:rPr lang="en-US" altLang="ko-KR" sz="1200" b="0" i="0" spc="-85" dirty="0" err="1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DBpia</a:t>
            </a:r>
            <a:r>
              <a:rPr lang="en-US" altLang="ko-KR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r>
              <a:rPr lang="ko-KR" altLang="en-US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회원에게 제공되는 이용자 맞춤형 기능입니다</a:t>
            </a:r>
            <a:r>
              <a:rPr lang="en-US" altLang="ko-KR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.</a:t>
            </a:r>
            <a:r>
              <a:rPr lang="ko-KR" altLang="en-US" sz="1200" b="0" i="0" spc="-85" dirty="0" smtClean="0">
                <a:solidFill>
                  <a:srgbClr val="EF4348"/>
                </a:solidFill>
                <a:latin typeface="+mj-ea"/>
                <a:ea typeface="+mj-ea"/>
                <a:cs typeface="Gulim"/>
              </a:rPr>
              <a:t> </a:t>
            </a:r>
            <a:endParaRPr lang="ko-KR" altLang="en-US" sz="1200" dirty="0">
              <a:solidFill>
                <a:srgbClr val="EF4348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50112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smtClean="0"/>
              <a:t>알림서비스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7733207" cy="987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b="0" i="0" spc="-85" dirty="0" smtClean="0">
                <a:cs typeface="Gulim"/>
              </a:rPr>
              <a:t>평소에 자주 찾아보는 정보를 메일로 발송해주는 </a:t>
            </a:r>
            <a:r>
              <a:rPr lang="en-US" altLang="ko-KR" sz="1600" b="0" i="0" spc="-55" dirty="0" smtClean="0">
                <a:cs typeface="Gulim"/>
              </a:rPr>
              <a:t>'</a:t>
            </a:r>
            <a:r>
              <a:rPr lang="ko-KR" altLang="en-US" sz="1600" b="0" i="0" spc="-55" dirty="0" err="1" smtClean="0">
                <a:cs typeface="Gulim"/>
              </a:rPr>
              <a:t>알림서비스</a:t>
            </a:r>
            <a:r>
              <a:rPr lang="en-US" altLang="ko-KR" sz="1600" b="0" i="0" spc="-55" dirty="0" smtClean="0">
                <a:cs typeface="Gulim"/>
              </a:rPr>
              <a:t>' </a:t>
            </a:r>
            <a:r>
              <a:rPr lang="ko-KR" altLang="en-US" sz="1600" b="0" i="0" spc="-85" dirty="0" smtClean="0">
                <a:cs typeface="Gulim"/>
              </a:rPr>
              <a:t>기능을 이용해</a:t>
            </a:r>
            <a:r>
              <a:rPr lang="ko-KR" altLang="en-US" sz="1600" b="0" i="0" spc="-235" dirty="0" smtClean="0">
                <a:cs typeface="Gulim"/>
              </a:rPr>
              <a:t> </a:t>
            </a:r>
            <a:r>
              <a:rPr lang="ko-KR" altLang="en-US" sz="1600" b="0" i="0" spc="-75" dirty="0" smtClean="0">
                <a:cs typeface="Gulim"/>
              </a:rPr>
              <a:t>보세요</a:t>
            </a:r>
            <a:r>
              <a:rPr lang="en-US" altLang="ko-KR" sz="1600" b="0" i="0" spc="-75" dirty="0" smtClean="0">
                <a:cs typeface="Gulim"/>
              </a:rPr>
              <a:t>.</a:t>
            </a:r>
          </a:p>
          <a:p>
            <a:pPr marL="756285" lvl="1" indent="-287020">
              <a:lnSpc>
                <a:spcPct val="100000"/>
              </a:lnSpc>
              <a:spcBef>
                <a:spcPts val="894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 err="1" smtClean="0">
                <a:latin typeface="Gulim"/>
                <a:cs typeface="Gulim"/>
              </a:rPr>
              <a:t>추천받을</a:t>
            </a:r>
            <a:r>
              <a:rPr lang="ko-KR" altLang="en-US" sz="1400" spc="-17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논문을</a:t>
            </a:r>
            <a:r>
              <a:rPr lang="ko-KR" altLang="en-US" sz="1400" spc="-17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직접</a:t>
            </a:r>
            <a:r>
              <a:rPr lang="ko-KR" altLang="en-US" sz="1400" spc="-165" dirty="0" smtClean="0">
                <a:latin typeface="Gulim"/>
                <a:cs typeface="Gulim"/>
              </a:rPr>
              <a:t> </a:t>
            </a:r>
            <a:r>
              <a:rPr lang="ko-KR" altLang="en-US" sz="1400" spc="-65" dirty="0" smtClean="0">
                <a:latin typeface="Gulim"/>
                <a:cs typeface="Gulim"/>
              </a:rPr>
              <a:t>설정하고</a:t>
            </a:r>
            <a:r>
              <a:rPr lang="en-US" altLang="ko-KR" sz="1400" spc="-65" dirty="0" smtClean="0">
                <a:latin typeface="Calibri"/>
                <a:cs typeface="Calibri"/>
              </a:rPr>
              <a:t>,</a:t>
            </a:r>
            <a:r>
              <a:rPr lang="ko-KR" altLang="en-US" sz="1400" spc="-40" dirty="0" smtClean="0">
                <a:latin typeface="Calibri"/>
                <a:cs typeface="Calibri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메일로</a:t>
            </a:r>
            <a:r>
              <a:rPr lang="ko-KR" altLang="en-US" sz="1400" spc="-17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배달되는</a:t>
            </a:r>
            <a:r>
              <a:rPr lang="ko-KR" altLang="en-US" sz="1400" spc="-17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연관논문을</a:t>
            </a:r>
            <a:r>
              <a:rPr lang="ko-KR" altLang="en-US" sz="1400" spc="-18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간편하게</a:t>
            </a:r>
            <a:r>
              <a:rPr lang="ko-KR" altLang="en-US" sz="1400" spc="-185" dirty="0" smtClean="0">
                <a:latin typeface="Gulim"/>
                <a:cs typeface="Gulim"/>
              </a:rPr>
              <a:t> </a:t>
            </a:r>
            <a:r>
              <a:rPr lang="ko-KR" altLang="en-US" sz="1400" spc="-70" dirty="0" smtClean="0">
                <a:latin typeface="Gulim"/>
                <a:cs typeface="Gulim"/>
              </a:rPr>
              <a:t>이용하세요</a:t>
            </a:r>
            <a:r>
              <a:rPr lang="en-US" altLang="ko-KR" sz="1400" spc="-70" dirty="0" smtClean="0">
                <a:latin typeface="Calibri"/>
                <a:cs typeface="Calibri"/>
              </a:rPr>
              <a:t>.</a:t>
            </a:r>
            <a:endParaRPr lang="ko-KR" altLang="en-US" sz="1400" dirty="0" smtClean="0">
              <a:latin typeface="Calibri"/>
              <a:cs typeface="Calibri"/>
            </a:endParaRPr>
          </a:p>
          <a:p>
            <a:pPr marL="756285" lvl="1" indent="-287020">
              <a:lnSpc>
                <a:spcPct val="100000"/>
              </a:lnSpc>
              <a:spcBef>
                <a:spcPts val="840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 smtClean="0">
                <a:latin typeface="Gulim"/>
                <a:cs typeface="Gulim"/>
              </a:rPr>
              <a:t>열람한</a:t>
            </a:r>
            <a:r>
              <a:rPr lang="ko-KR" altLang="en-US" sz="1400" spc="-18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논문</a:t>
            </a:r>
            <a:r>
              <a:rPr lang="ko-KR" altLang="en-US" sz="1400" spc="-170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중</a:t>
            </a:r>
            <a:r>
              <a:rPr lang="ko-KR" altLang="en-US" sz="1400" spc="-170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추천에</a:t>
            </a:r>
            <a:r>
              <a:rPr lang="ko-KR" altLang="en-US" sz="1400" spc="-170" dirty="0" smtClean="0">
                <a:latin typeface="Gulim"/>
                <a:cs typeface="Gulim"/>
              </a:rPr>
              <a:t> </a:t>
            </a:r>
            <a:r>
              <a:rPr lang="ko-KR" altLang="en-US" sz="1400" spc="-70" dirty="0" smtClean="0">
                <a:latin typeface="Gulim"/>
                <a:cs typeface="Gulim"/>
              </a:rPr>
              <a:t>포함</a:t>
            </a:r>
            <a:r>
              <a:rPr lang="en-US" altLang="ko-KR" sz="1400" spc="-70" dirty="0" smtClean="0">
                <a:latin typeface="Calibri"/>
                <a:cs typeface="Calibri"/>
              </a:rPr>
              <a:t>/</a:t>
            </a:r>
            <a:r>
              <a:rPr lang="ko-KR" altLang="en-US" sz="1400" spc="-70" dirty="0" smtClean="0">
                <a:latin typeface="Gulim"/>
                <a:cs typeface="Gulim"/>
              </a:rPr>
              <a:t>제외할</a:t>
            </a:r>
            <a:r>
              <a:rPr lang="ko-KR" altLang="en-US" sz="1400" spc="-204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논문을</a:t>
            </a:r>
            <a:r>
              <a:rPr lang="ko-KR" altLang="en-US" sz="1400" spc="-180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설정할</a:t>
            </a:r>
            <a:r>
              <a:rPr lang="ko-KR" altLang="en-US" sz="1400" spc="-165" dirty="0" smtClean="0">
                <a:latin typeface="Gulim"/>
                <a:cs typeface="Gulim"/>
              </a:rPr>
              <a:t> </a:t>
            </a:r>
            <a:r>
              <a:rPr lang="ko-KR" altLang="en-US" sz="1400" spc="-85" dirty="0" smtClean="0">
                <a:latin typeface="Gulim"/>
                <a:cs typeface="Gulim"/>
              </a:rPr>
              <a:t>수</a:t>
            </a:r>
            <a:r>
              <a:rPr lang="ko-KR" altLang="en-US" sz="1400" spc="-170" dirty="0" smtClean="0">
                <a:latin typeface="Gulim"/>
                <a:cs typeface="Gulim"/>
              </a:rPr>
              <a:t> </a:t>
            </a:r>
            <a:r>
              <a:rPr lang="ko-KR" altLang="en-US" sz="1400" spc="-65" dirty="0" smtClean="0">
                <a:latin typeface="Gulim"/>
                <a:cs typeface="Gulim"/>
              </a:rPr>
              <a:t>있습니다</a:t>
            </a:r>
            <a:r>
              <a:rPr lang="en-US" altLang="ko-KR" sz="1400" spc="-65" dirty="0" smtClean="0">
                <a:latin typeface="Calibri"/>
                <a:cs typeface="Calibri"/>
              </a:rPr>
              <a:t>.</a:t>
            </a:r>
            <a:endParaRPr lang="ko-KR" altLang="en-US" sz="1400" dirty="0">
              <a:latin typeface="Calibri"/>
              <a:cs typeface="Calibri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104531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35</a:t>
            </a:fld>
            <a:endParaRPr dirty="0">
              <a:latin typeface="+mj-ea"/>
              <a:ea typeface="+mj-ea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2529841"/>
            <a:ext cx="3365500" cy="12491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2" y="3823635"/>
            <a:ext cx="3365499" cy="12676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1" y="5140752"/>
            <a:ext cx="3365502" cy="10924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741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514600"/>
            <a:ext cx="4419600" cy="13653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4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81" y="4200813"/>
            <a:ext cx="1308019" cy="2010674"/>
          </a:xfrm>
          <a:prstGeom prst="rect">
            <a:avLst/>
          </a:prstGeom>
          <a:noFill/>
          <a:ln w="9525">
            <a:solidFill>
              <a:schemeClr val="tx1">
                <a:alpha val="69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459190" y="3879941"/>
            <a:ext cx="448720" cy="19501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7696200" y="2585576"/>
            <a:ext cx="813261" cy="19501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1" name="꺾인 연결선 20"/>
          <p:cNvCxnSpPr/>
          <p:nvPr/>
        </p:nvCxnSpPr>
        <p:spPr>
          <a:xfrm rot="10800000" flipV="1">
            <a:off x="6312803" y="5566412"/>
            <a:ext cx="990602" cy="228600"/>
          </a:xfrm>
          <a:prstGeom prst="bentConnector3">
            <a:avLst>
              <a:gd name="adj1" fmla="val 5000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472684" y="5654784"/>
            <a:ext cx="1897635" cy="3718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smtClean="0"/>
              <a:t>설정한 </a:t>
            </a:r>
            <a:r>
              <a:rPr lang="ko-KR" altLang="en-US" sz="900" dirty="0" err="1" smtClean="0"/>
              <a:t>알림서비스</a:t>
            </a:r>
            <a:r>
              <a:rPr lang="ko-KR" altLang="en-US" sz="900" dirty="0" smtClean="0"/>
              <a:t> 내역은</a:t>
            </a:r>
            <a:endParaRPr lang="en-US" altLang="ko-KR" sz="900" dirty="0" smtClean="0"/>
          </a:p>
          <a:p>
            <a:pPr marL="12065" algn="r">
              <a:lnSpc>
                <a:spcPct val="5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ko-KR" altLang="en-US" sz="900" dirty="0" err="1" smtClean="0"/>
              <a:t>내서재</a:t>
            </a:r>
            <a:r>
              <a:rPr lang="en-US" altLang="ko-KR" sz="900" dirty="0" smtClean="0"/>
              <a:t>&gt;</a:t>
            </a:r>
            <a:r>
              <a:rPr lang="ko-KR" altLang="en-US" sz="900" dirty="0" smtClean="0"/>
              <a:t>알림 설정에서 확인 가능</a:t>
            </a:r>
            <a:endParaRPr lang="en-US" altLang="ko-KR" sz="900" dirty="0" smtClean="0"/>
          </a:p>
        </p:txBody>
      </p:sp>
      <p:sp>
        <p:nvSpPr>
          <p:cNvPr id="24" name="직사각형 23"/>
          <p:cNvSpPr/>
          <p:nvPr/>
        </p:nvSpPr>
        <p:spPr>
          <a:xfrm>
            <a:off x="3424180" y="2585576"/>
            <a:ext cx="448720" cy="19501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3002157" y="5154171"/>
            <a:ext cx="448720" cy="195016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42" y="3159751"/>
            <a:ext cx="2934397" cy="1994419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" name="꺾인 연결선 22"/>
          <p:cNvCxnSpPr>
            <a:stCxn id="20" idx="1"/>
          </p:cNvCxnSpPr>
          <p:nvPr/>
        </p:nvCxnSpPr>
        <p:spPr>
          <a:xfrm rot="10800000" flipV="1">
            <a:off x="6705600" y="2683084"/>
            <a:ext cx="990600" cy="468492"/>
          </a:xfrm>
          <a:prstGeom prst="bentConnector3">
            <a:avLst>
              <a:gd name="adj1" fmla="val 100350"/>
            </a:avLst>
          </a:prstGeom>
          <a:ln w="12700">
            <a:solidFill>
              <a:srgbClr val="EF4348"/>
            </a:solidFill>
            <a:headEnd type="oval" w="med" len="med"/>
            <a:tail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792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249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맞춤 추천 논문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6974666" cy="11131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85" dirty="0" smtClean="0">
                <a:latin typeface="Gulim"/>
                <a:cs typeface="Gulim"/>
              </a:rPr>
              <a:t>이용하신 논문의</a:t>
            </a:r>
            <a:r>
              <a:rPr lang="ko-KR" altLang="en-US" sz="1600" b="0" i="0" spc="-85" dirty="0" smtClean="0">
                <a:latin typeface="Gulim"/>
                <a:cs typeface="Gulim"/>
              </a:rPr>
              <a:t> 기록을 바탕으로 필요한 논문을 추천해주는</a:t>
            </a:r>
            <a:r>
              <a:rPr lang="ko-KR" altLang="en-US" sz="1600" b="0" i="0" spc="-220" dirty="0" smtClean="0">
                <a:latin typeface="Gulim"/>
                <a:cs typeface="Gulim"/>
              </a:rPr>
              <a:t> </a:t>
            </a:r>
            <a:r>
              <a:rPr lang="ko-KR" altLang="en-US" sz="1600" b="0" i="0" spc="-75" dirty="0" smtClean="0">
                <a:latin typeface="Gulim"/>
                <a:cs typeface="Gulim"/>
              </a:rPr>
              <a:t>기능입니다</a:t>
            </a:r>
            <a:r>
              <a:rPr lang="en-US" altLang="ko-KR" sz="1600" b="0" i="0" spc="-75" dirty="0" smtClean="0">
                <a:latin typeface="Gulim"/>
                <a:cs typeface="Gulim"/>
              </a:rPr>
              <a:t>.</a:t>
            </a:r>
          </a:p>
          <a:p>
            <a:pPr marL="299085" indent="-287020"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600" spc="-85" dirty="0" smtClean="0">
                <a:cs typeface="Gulim"/>
              </a:rPr>
              <a:t>‘</a:t>
            </a:r>
            <a:r>
              <a:rPr lang="ko-KR" altLang="en-US" sz="1600" spc="-85" dirty="0" smtClean="0">
                <a:cs typeface="Gulim"/>
              </a:rPr>
              <a:t>내가 이용한 논문</a:t>
            </a:r>
            <a:r>
              <a:rPr lang="en-US" altLang="ko-KR" sz="1600" spc="-85" dirty="0" smtClean="0">
                <a:cs typeface="Gulim"/>
              </a:rPr>
              <a:t>’ </a:t>
            </a:r>
            <a:r>
              <a:rPr lang="ko-KR" altLang="en-US" sz="1600" spc="-85" dirty="0" smtClean="0">
                <a:cs typeface="Gulim"/>
              </a:rPr>
              <a:t>목록에서 삭제한 논문은 맞춤 추천 대상에서 제외됩니다</a:t>
            </a:r>
            <a:r>
              <a:rPr lang="en-US" altLang="ko-KR" sz="1600" spc="-85" dirty="0" smtClean="0">
                <a:cs typeface="Gulim"/>
              </a:rPr>
              <a:t>.</a:t>
            </a:r>
          </a:p>
          <a:p>
            <a:pPr marL="299085" indent="-287020"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spc="-85" dirty="0" smtClean="0">
                <a:cs typeface="Gulim"/>
              </a:rPr>
              <a:t>알림 설정에서 맞춤 추천 논문에 대한 메일 알림을 신청할 수 있습니다</a:t>
            </a:r>
            <a:r>
              <a:rPr lang="en-US" altLang="ko-KR" sz="1600" spc="-85" dirty="0" smtClean="0">
                <a:cs typeface="Gulim"/>
              </a:rPr>
              <a:t>.</a:t>
            </a:r>
            <a:endParaRPr lang="ko-KR" altLang="en-US" sz="1600" spc="-85" dirty="0">
              <a:cs typeface="Gulim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36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7" y="2531533"/>
            <a:ext cx="694053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05" y="5257799"/>
            <a:ext cx="5123846" cy="827223"/>
          </a:xfrm>
          <a:prstGeom prst="rect">
            <a:avLst/>
          </a:prstGeom>
          <a:noFill/>
          <a:ln w="9525">
            <a:solidFill>
              <a:srgbClr val="EF4348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5" name="꺾인 연결선 24"/>
          <p:cNvCxnSpPr/>
          <p:nvPr/>
        </p:nvCxnSpPr>
        <p:spPr>
          <a:xfrm rot="16200000" flipH="1">
            <a:off x="1535213" y="4354611"/>
            <a:ext cx="1142999" cy="663375"/>
          </a:xfrm>
          <a:prstGeom prst="bentConnector3">
            <a:avLst>
              <a:gd name="adj1" fmla="val -182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47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557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내가 이용한 논문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6977551" cy="656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b="0" i="0" spc="-85" dirty="0" smtClean="0">
                <a:cs typeface="Gulim"/>
              </a:rPr>
              <a:t>열람기간을 선택하여 해당 기간에 이용한 논문을 조회</a:t>
            </a:r>
            <a:r>
              <a:rPr lang="en-US" altLang="ko-KR" sz="1600" b="0" i="0" spc="-85" dirty="0" smtClean="0">
                <a:cs typeface="Gulim"/>
              </a:rPr>
              <a:t>/</a:t>
            </a:r>
            <a:r>
              <a:rPr lang="ko-KR" altLang="en-US" sz="1600" spc="-80" dirty="0" smtClean="0">
                <a:cs typeface="Gulim"/>
              </a:rPr>
              <a:t>삭제하는</a:t>
            </a:r>
            <a:r>
              <a:rPr lang="ko-KR" altLang="en-US" sz="1600" b="0" i="0" spc="-250" dirty="0" smtClean="0">
                <a:cs typeface="Gulim"/>
              </a:rPr>
              <a:t> </a:t>
            </a:r>
            <a:r>
              <a:rPr lang="ko-KR" altLang="en-US" sz="1600" b="0" i="0" spc="-75" dirty="0" smtClean="0">
                <a:cs typeface="Gulim"/>
              </a:rPr>
              <a:t>기능입니다</a:t>
            </a:r>
            <a:r>
              <a:rPr lang="en-US" altLang="ko-KR" sz="1600" b="0" i="0" spc="-75" dirty="0" smtClean="0">
                <a:cs typeface="Gulim"/>
              </a:rPr>
              <a:t>.</a:t>
            </a:r>
            <a:endParaRPr lang="en-US" altLang="ko-KR" sz="1600" spc="-85" dirty="0" smtClean="0">
              <a:cs typeface="Gulim"/>
            </a:endParaRPr>
          </a:p>
          <a:p>
            <a:pPr marL="756285" lvl="1" indent="-287020">
              <a:spcBef>
                <a:spcPts val="840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ko-KR" altLang="en-US" sz="1400" spc="-85" dirty="0" smtClean="0">
                <a:cs typeface="Gulim"/>
              </a:rPr>
              <a:t>목록에서 </a:t>
            </a:r>
            <a:r>
              <a:rPr lang="ko-KR" altLang="en-US" sz="1400" spc="-85" dirty="0">
                <a:cs typeface="Gulim"/>
              </a:rPr>
              <a:t>삭제하는 경우</a:t>
            </a:r>
            <a:r>
              <a:rPr lang="en-US" altLang="ko-KR" sz="1400" spc="-85" dirty="0">
                <a:cs typeface="Gulim"/>
              </a:rPr>
              <a:t>, </a:t>
            </a:r>
            <a:r>
              <a:rPr lang="ko-KR" altLang="en-US" sz="1400" spc="-85" dirty="0">
                <a:cs typeface="Gulim"/>
              </a:rPr>
              <a:t>맞춤 추천 대상에서 </a:t>
            </a:r>
            <a:r>
              <a:rPr lang="ko-KR" altLang="en-US" sz="1400" spc="-85" dirty="0" smtClean="0">
                <a:cs typeface="Gulim"/>
              </a:rPr>
              <a:t>제외됩니다</a:t>
            </a:r>
            <a:r>
              <a:rPr lang="en-US" altLang="ko-KR" sz="1400" spc="-85" dirty="0" smtClean="0">
                <a:cs typeface="Gulim"/>
              </a:rPr>
              <a:t>.</a:t>
            </a:r>
            <a:endParaRPr lang="ko-KR" altLang="en-US" sz="1400" spc="-85" dirty="0">
              <a:cs typeface="Gulim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37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81" y="2243051"/>
            <a:ext cx="6584288" cy="382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꺾인 연결선 11"/>
          <p:cNvCxnSpPr/>
          <p:nvPr/>
        </p:nvCxnSpPr>
        <p:spPr>
          <a:xfrm rot="5400000" flipH="1" flipV="1">
            <a:off x="5935288" y="2675315"/>
            <a:ext cx="854827" cy="380998"/>
          </a:xfrm>
          <a:prstGeom prst="bentConnector3">
            <a:avLst>
              <a:gd name="adj1" fmla="val 99595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77000" y="2322984"/>
            <a:ext cx="18857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90805" marR="146050">
              <a:lnSpc>
                <a:spcPct val="100000"/>
              </a:lnSpc>
              <a:spcBef>
                <a:spcPts val="325"/>
              </a:spcBef>
            </a:pPr>
            <a:r>
              <a:rPr lang="ko-KR" altLang="en-US" sz="900" spc="-75" dirty="0" smtClean="0">
                <a:latin typeface="Gulim"/>
                <a:cs typeface="Gulim"/>
              </a:rPr>
              <a:t>열람기간을 선택하여 조회 가능</a:t>
            </a:r>
            <a:endParaRPr lang="ko-KR" altLang="en-US" sz="900" dirty="0">
              <a:latin typeface="Gulim"/>
              <a:cs typeface="Gulim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913688" y="3293227"/>
            <a:ext cx="4706311" cy="381000"/>
          </a:xfrm>
          <a:prstGeom prst="rect">
            <a:avLst/>
          </a:prstGeom>
          <a:ln w="12700">
            <a:solidFill>
              <a:srgbClr val="EF4348"/>
            </a:solidFill>
            <a:headEnd type="none" w="med" len="med"/>
            <a:tailEnd type="oval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63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인용하기 양식 관리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6633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ko-KR" altLang="en-US" sz="1600" b="0" i="0" spc="-85" dirty="0" smtClean="0">
                <a:latin typeface="Gulim"/>
                <a:cs typeface="Gulim"/>
              </a:rPr>
              <a:t>원하는 양식대로 나만의 인용하기 양식을 설정하고 관리할 수</a:t>
            </a:r>
            <a:r>
              <a:rPr lang="ko-KR" altLang="en-US" sz="1600" b="0" i="0" spc="-210" dirty="0" smtClean="0">
                <a:latin typeface="Gulim"/>
                <a:cs typeface="Gulim"/>
              </a:rPr>
              <a:t> </a:t>
            </a:r>
            <a:r>
              <a:rPr lang="ko-KR" altLang="en-US" sz="1600" b="0" i="0" spc="-75" dirty="0" smtClean="0">
                <a:latin typeface="Gulim"/>
                <a:cs typeface="Gulim"/>
              </a:rPr>
              <a:t>있습니다</a:t>
            </a:r>
            <a:r>
              <a:rPr lang="en-US" altLang="ko-KR" sz="1600" b="0" i="0" spc="-75" dirty="0" smtClean="0">
                <a:latin typeface="Gulim"/>
                <a:cs typeface="Gulim"/>
              </a:rPr>
              <a:t>.</a:t>
            </a:r>
            <a:r>
              <a:rPr lang="ko-KR" altLang="en-US" sz="1600" b="0" i="0" spc="-75" dirty="0" smtClean="0">
                <a:latin typeface="Gulim"/>
                <a:cs typeface="Gulim"/>
              </a:rPr>
              <a:t> </a:t>
            </a:r>
            <a:endParaRPr lang="en-US" altLang="ko-KR" sz="1600" b="0" i="0" spc="-75" dirty="0" smtClean="0">
              <a:latin typeface="Gulim"/>
              <a:cs typeface="Gulim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38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8" y="1971897"/>
            <a:ext cx="6608431" cy="237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520325"/>
            <a:ext cx="4034006" cy="3058105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꺾인 연결선 14"/>
          <p:cNvCxnSpPr/>
          <p:nvPr/>
        </p:nvCxnSpPr>
        <p:spPr>
          <a:xfrm rot="16200000" flipH="1">
            <a:off x="6504666" y="2560836"/>
            <a:ext cx="1310529" cy="608451"/>
          </a:xfrm>
          <a:prstGeom prst="bentConnector3">
            <a:avLst>
              <a:gd name="adj1" fmla="val -11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05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172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관심분야 월간 리포트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39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1028916" y="2134672"/>
            <a:ext cx="7810284" cy="2781395"/>
            <a:chOff x="784423" y="1828800"/>
            <a:chExt cx="8130977" cy="2895600"/>
          </a:xfrm>
        </p:grpSpPr>
        <p:pic>
          <p:nvPicPr>
            <p:cNvPr id="22530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423" y="1828800"/>
              <a:ext cx="7060406" cy="22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직사각형 1"/>
            <p:cNvSpPr/>
            <p:nvPr/>
          </p:nvSpPr>
          <p:spPr>
            <a:xfrm>
              <a:off x="2514600" y="3352800"/>
              <a:ext cx="6400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93" y="3232591"/>
            <a:ext cx="2879707" cy="3117431"/>
          </a:xfrm>
          <a:prstGeom prst="rect">
            <a:avLst/>
          </a:prstGeom>
          <a:noFill/>
          <a:ln w="15875">
            <a:solidFill>
              <a:srgbClr val="EF4348"/>
            </a:solidFill>
            <a:prstDash val="sys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6" name="꺾인 연결선 15"/>
          <p:cNvCxnSpPr/>
          <p:nvPr/>
        </p:nvCxnSpPr>
        <p:spPr>
          <a:xfrm rot="5400000">
            <a:off x="6430746" y="2767247"/>
            <a:ext cx="527491" cy="403196"/>
          </a:xfrm>
          <a:prstGeom prst="bentConnector3">
            <a:avLst>
              <a:gd name="adj1" fmla="val -560"/>
            </a:avLst>
          </a:prstGeom>
          <a:ln w="12700">
            <a:solidFill>
              <a:srgbClr val="EF4348"/>
            </a:solidFill>
            <a:headEnd type="oval" w="med" len="med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3836" y="1325940"/>
            <a:ext cx="5516895" cy="7258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600" spc="-105" dirty="0" smtClean="0">
                <a:latin typeface="Gulim"/>
                <a:cs typeface="Gulim"/>
              </a:rPr>
              <a:t>‘</a:t>
            </a:r>
            <a:r>
              <a:rPr lang="ko-KR" altLang="en-US" sz="1600" spc="-105" dirty="0" err="1" smtClean="0">
                <a:latin typeface="Gulim"/>
                <a:cs typeface="Gulim"/>
              </a:rPr>
              <a:t>내서재</a:t>
            </a:r>
            <a:r>
              <a:rPr lang="en-US" altLang="ko-KR" sz="1600" spc="-105" dirty="0" smtClean="0">
                <a:latin typeface="Gulim"/>
                <a:cs typeface="Gulim"/>
              </a:rPr>
              <a:t>&gt;</a:t>
            </a:r>
            <a:r>
              <a:rPr lang="ko-KR" altLang="en-US" sz="1600" spc="-105" dirty="0" smtClean="0">
                <a:latin typeface="Gulim"/>
                <a:cs typeface="Gulim"/>
              </a:rPr>
              <a:t>관심분야 알림</a:t>
            </a:r>
            <a:r>
              <a:rPr lang="en-US" altLang="ko-KR" sz="1600" spc="-105" dirty="0" smtClean="0">
                <a:latin typeface="Gulim"/>
                <a:cs typeface="Gulim"/>
              </a:rPr>
              <a:t>’</a:t>
            </a:r>
            <a:r>
              <a:rPr lang="ko-KR" altLang="en-US" sz="1600" spc="-105" dirty="0" smtClean="0">
                <a:latin typeface="Gulim"/>
                <a:cs typeface="Gulim"/>
              </a:rPr>
              <a:t>에서 </a:t>
            </a:r>
            <a:r>
              <a:rPr lang="ko-KR" altLang="en-US" sz="1600" spc="-105" dirty="0" err="1" smtClean="0">
                <a:latin typeface="Gulim"/>
                <a:cs typeface="Gulim"/>
              </a:rPr>
              <a:t>관심있는</a:t>
            </a:r>
            <a:r>
              <a:rPr lang="ko-KR" altLang="en-US" sz="1600" spc="-180" dirty="0" smtClean="0">
                <a:latin typeface="Gulim"/>
                <a:cs typeface="Gulim"/>
              </a:rPr>
              <a:t> </a:t>
            </a:r>
            <a:r>
              <a:rPr lang="ko-KR" altLang="en-US" sz="1600" spc="-105" dirty="0">
                <a:latin typeface="Gulim"/>
                <a:cs typeface="Gulim"/>
              </a:rPr>
              <a:t>주제분야를</a:t>
            </a:r>
            <a:r>
              <a:rPr lang="ko-KR" altLang="en-US" sz="1600" spc="-175" dirty="0">
                <a:latin typeface="Gulim"/>
                <a:cs typeface="Gulim"/>
              </a:rPr>
              <a:t> </a:t>
            </a:r>
            <a:r>
              <a:rPr lang="ko-KR" altLang="en-US" sz="1600" spc="-105" dirty="0" smtClean="0">
                <a:latin typeface="Gulim"/>
                <a:cs typeface="Gulim"/>
              </a:rPr>
              <a:t>선택하고</a:t>
            </a:r>
            <a:endParaRPr lang="en-US" altLang="ko-KR" sz="1600" spc="-165" dirty="0" smtClean="0">
              <a:latin typeface="Gulim"/>
              <a:cs typeface="Gulim"/>
            </a:endParaRPr>
          </a:p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600" spc="-165" dirty="0">
                <a:latin typeface="Gulim"/>
                <a:cs typeface="Gulim"/>
              </a:rPr>
              <a:t> </a:t>
            </a:r>
            <a:r>
              <a:rPr lang="en-US" altLang="ko-KR" sz="1600" spc="-165" dirty="0" smtClean="0">
                <a:latin typeface="Gulim"/>
                <a:cs typeface="Gulim"/>
              </a:rPr>
              <a:t>      </a:t>
            </a:r>
            <a:r>
              <a:rPr lang="ko-KR" altLang="en-US" sz="1600" spc="-165" dirty="0" smtClean="0">
                <a:latin typeface="Gulim"/>
                <a:cs typeface="Gulim"/>
              </a:rPr>
              <a:t>매월 </a:t>
            </a:r>
            <a:r>
              <a:rPr lang="en-US" altLang="ko-KR" sz="1600" spc="-165" dirty="0" smtClean="0">
                <a:latin typeface="Gulim"/>
                <a:cs typeface="Gulim"/>
              </a:rPr>
              <a:t>1</a:t>
            </a:r>
            <a:r>
              <a:rPr lang="ko-KR" altLang="en-US" sz="1600" spc="-165" dirty="0" smtClean="0">
                <a:latin typeface="Gulim"/>
                <a:cs typeface="Gulim"/>
              </a:rPr>
              <a:t>일 </a:t>
            </a:r>
            <a:r>
              <a:rPr lang="ko-KR" altLang="en-US" sz="1600" spc="-105" dirty="0" smtClean="0">
                <a:solidFill>
                  <a:srgbClr val="FF0000"/>
                </a:solidFill>
                <a:latin typeface="Gulim"/>
                <a:cs typeface="Gulim"/>
              </a:rPr>
              <a:t>관심분야</a:t>
            </a:r>
            <a:r>
              <a:rPr lang="ko-KR" altLang="en-US" sz="1600" spc="-175" dirty="0" smtClean="0">
                <a:solidFill>
                  <a:srgbClr val="FF0000"/>
                </a:solidFill>
                <a:latin typeface="Gulim"/>
                <a:cs typeface="Gulim"/>
              </a:rPr>
              <a:t> </a:t>
            </a:r>
            <a:r>
              <a:rPr lang="ko-KR" altLang="en-US" sz="1600" spc="-100" dirty="0">
                <a:solidFill>
                  <a:srgbClr val="FF0000"/>
                </a:solidFill>
                <a:latin typeface="Gulim"/>
                <a:cs typeface="Gulim"/>
              </a:rPr>
              <a:t>월간</a:t>
            </a:r>
            <a:r>
              <a:rPr lang="ko-KR" altLang="en-US" sz="1600" spc="-180" dirty="0">
                <a:solidFill>
                  <a:srgbClr val="FF0000"/>
                </a:solidFill>
                <a:latin typeface="Gulim"/>
                <a:cs typeface="Gulim"/>
              </a:rPr>
              <a:t> </a:t>
            </a:r>
            <a:r>
              <a:rPr lang="ko-KR" altLang="en-US" sz="1600" spc="-105" dirty="0">
                <a:solidFill>
                  <a:srgbClr val="FF0000"/>
                </a:solidFill>
                <a:latin typeface="Gulim"/>
                <a:cs typeface="Gulim"/>
              </a:rPr>
              <a:t>리포트</a:t>
            </a:r>
            <a:r>
              <a:rPr lang="ko-KR" altLang="en-US" sz="1600" spc="-105" dirty="0">
                <a:latin typeface="Gulim"/>
                <a:cs typeface="Gulim"/>
              </a:rPr>
              <a:t>를</a:t>
            </a:r>
            <a:r>
              <a:rPr lang="ko-KR" altLang="en-US" sz="1600" spc="-175" dirty="0">
                <a:latin typeface="Gulim"/>
                <a:cs typeface="Gulim"/>
              </a:rPr>
              <a:t> </a:t>
            </a:r>
            <a:r>
              <a:rPr lang="ko-KR" altLang="en-US" sz="1600" spc="-105" dirty="0">
                <a:latin typeface="Gulim"/>
                <a:cs typeface="Gulim"/>
              </a:rPr>
              <a:t>메일로</a:t>
            </a:r>
            <a:r>
              <a:rPr lang="ko-KR" altLang="en-US" sz="1600" spc="-175" dirty="0">
                <a:latin typeface="Gulim"/>
                <a:cs typeface="Gulim"/>
              </a:rPr>
              <a:t> </a:t>
            </a:r>
            <a:r>
              <a:rPr lang="ko-KR" altLang="en-US" sz="1600" spc="-105" dirty="0">
                <a:latin typeface="Gulim"/>
                <a:cs typeface="Gulim"/>
              </a:rPr>
              <a:t>받아</a:t>
            </a:r>
            <a:r>
              <a:rPr lang="ko-KR" altLang="en-US" sz="1600" spc="-160" dirty="0">
                <a:latin typeface="Gulim"/>
                <a:cs typeface="Gulim"/>
              </a:rPr>
              <a:t> </a:t>
            </a:r>
            <a:r>
              <a:rPr lang="ko-KR" altLang="en-US" sz="1600" spc="-80" dirty="0">
                <a:latin typeface="Gulim"/>
                <a:cs typeface="Gulim"/>
              </a:rPr>
              <a:t>보세요</a:t>
            </a:r>
            <a:r>
              <a:rPr lang="en-US" altLang="ko-KR" sz="1600" spc="-80" dirty="0" smtClean="0">
                <a:latin typeface="Calibri"/>
                <a:cs typeface="Calibri"/>
              </a:rPr>
              <a:t>!</a:t>
            </a:r>
            <a:endParaRPr lang="ko-KR" altLang="en-US" sz="1600" dirty="0">
              <a:latin typeface="Calibri"/>
              <a:cs typeface="Calibri"/>
            </a:endParaRPr>
          </a:p>
        </p:txBody>
      </p:sp>
      <p:cxnSp>
        <p:nvCxnSpPr>
          <p:cNvPr id="20" name="직선 연결선 2"/>
          <p:cNvCxnSpPr>
            <a:cxnSpLocks noChangeShapeType="1"/>
          </p:cNvCxnSpPr>
          <p:nvPr/>
        </p:nvCxnSpPr>
        <p:spPr bwMode="auto">
          <a:xfrm>
            <a:off x="2911493" y="3352800"/>
            <a:ext cx="1371600" cy="0"/>
          </a:xfrm>
          <a:prstGeom prst="line">
            <a:avLst/>
          </a:prstGeom>
          <a:ln w="12700">
            <a:solidFill>
              <a:srgbClr val="EF4348"/>
            </a:solidFill>
            <a:prstDash val="sysDash"/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099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4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38" name="object 11"/>
          <p:cNvSpPr txBox="1"/>
          <p:nvPr/>
        </p:nvSpPr>
        <p:spPr>
          <a:xfrm>
            <a:off x="1866081" y="6509088"/>
            <a:ext cx="6451202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5"/>
              </a:spcBef>
            </a:pPr>
            <a:r>
              <a:rPr lang="ko-KR" altLang="en-US" sz="1400" b="1" spc="-95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한국연구자에게 꼭 맞는 </a:t>
            </a:r>
            <a:r>
              <a:rPr lang="ko-KR" altLang="en-US" sz="1400" b="1" spc="-95" dirty="0" err="1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학술콘텐츠와</a:t>
            </a:r>
            <a:r>
              <a:rPr lang="ko-KR" altLang="en-US" sz="1400" b="1" spc="-95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 서비스를 </a:t>
            </a:r>
            <a:r>
              <a:rPr lang="en-US" altLang="ko-KR" sz="1400" b="1" spc="-95" dirty="0" err="1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DBpia</a:t>
            </a:r>
            <a:r>
              <a:rPr lang="ko-KR" altLang="en-US" sz="1400" b="1" spc="-95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가 제공합니다</a:t>
            </a:r>
            <a:r>
              <a:rPr sz="1400" spc="-60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.</a:t>
            </a:r>
            <a:endParaRPr sz="1400" dirty="0">
              <a:latin typeface="+mj-ea"/>
              <a:ea typeface="+mj-ea"/>
              <a:cs typeface="Calibri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1500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 smtClean="0"/>
              <a:t>DBpia</a:t>
            </a:r>
            <a:r>
              <a:rPr lang="ko-KR" altLang="en-US" sz="2400" b="1" dirty="0" smtClean="0"/>
              <a:t>란</a:t>
            </a:r>
            <a:r>
              <a:rPr lang="en-US" altLang="ko-KR" sz="2400" b="1" dirty="0" smtClean="0"/>
              <a:t>?</a:t>
            </a:r>
            <a:endParaRPr lang="ko-KR" alt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43836" y="1325940"/>
            <a:ext cx="841916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 smtClean="0"/>
              <a:t>DBpia</a:t>
            </a:r>
            <a:r>
              <a:rPr lang="ko-KR" altLang="en-US" sz="1600" dirty="0" smtClean="0"/>
              <a:t>는 국내 연구자 중심의 한국형 학술정보 플랫폼입니다</a:t>
            </a:r>
            <a:r>
              <a:rPr lang="en-US" altLang="ko-K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dirty="0" err="1" smtClean="0"/>
              <a:t>DBpia</a:t>
            </a:r>
            <a:r>
              <a:rPr lang="ko-KR" altLang="en-US" sz="1600" dirty="0" smtClean="0"/>
              <a:t>는 국내 학술저널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전문잡지</a:t>
            </a:r>
            <a:r>
              <a:rPr lang="en-US" altLang="ko-KR" sz="1600" dirty="0"/>
              <a:t> </a:t>
            </a:r>
            <a:r>
              <a:rPr lang="ko-KR" altLang="en-US" sz="1600" dirty="0" smtClean="0"/>
              <a:t>등을 제공하는 온라인 서비스로</a:t>
            </a:r>
            <a:r>
              <a:rPr lang="en-US" altLang="ko-KR" sz="1600" dirty="0" smtClean="0"/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1600" dirty="0"/>
              <a:t> </a:t>
            </a:r>
            <a:r>
              <a:rPr lang="en-US" altLang="ko-KR" sz="1600" dirty="0" smtClean="0"/>
              <a:t>   </a:t>
            </a:r>
            <a:r>
              <a:rPr lang="ko-KR" altLang="en-US" sz="1600" dirty="0" smtClean="0"/>
              <a:t>초록∙목차 등 논문의 </a:t>
            </a:r>
            <a:r>
              <a:rPr lang="ko-KR" altLang="en-US" sz="1600" dirty="0" smtClean="0">
                <a:solidFill>
                  <a:srgbClr val="EF4348"/>
                </a:solidFill>
              </a:rPr>
              <a:t>서지정보 열람</a:t>
            </a:r>
            <a:r>
              <a:rPr lang="ko-KR" altLang="en-US" sz="1600" dirty="0" smtClean="0"/>
              <a:t>은 물론 </a:t>
            </a:r>
            <a:r>
              <a:rPr lang="en-US" altLang="ko-KR" sz="1600" dirty="0" smtClean="0">
                <a:solidFill>
                  <a:srgbClr val="EF4348"/>
                </a:solidFill>
              </a:rPr>
              <a:t>Full-text </a:t>
            </a:r>
            <a:r>
              <a:rPr lang="ko-KR" altLang="en-US" sz="1600" dirty="0" smtClean="0">
                <a:solidFill>
                  <a:srgbClr val="EF4348"/>
                </a:solidFill>
              </a:rPr>
              <a:t>다운로드</a:t>
            </a:r>
            <a:r>
              <a:rPr lang="ko-KR" altLang="en-US" sz="1600" dirty="0" smtClean="0"/>
              <a:t>를 이용하실 수 있습니다</a:t>
            </a:r>
            <a:r>
              <a:rPr lang="en-US" altLang="ko-KR" sz="1600" dirty="0" smtClean="0"/>
              <a:t>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dirty="0" smtClean="0"/>
              <a:t>연구주제 탐색에서 논문 관리</a:t>
            </a:r>
            <a:r>
              <a:rPr lang="en-US" altLang="ko-KR" sz="1600" dirty="0" smtClean="0"/>
              <a:t>, </a:t>
            </a:r>
            <a:r>
              <a:rPr lang="ko-KR" altLang="en-US" sz="1600" dirty="0" smtClean="0"/>
              <a:t>동향 분석까지 </a:t>
            </a:r>
            <a:r>
              <a:rPr lang="en-US" altLang="ko-KR" sz="1600" dirty="0" err="1" smtClean="0"/>
              <a:t>DBpia</a:t>
            </a:r>
            <a:r>
              <a:rPr lang="ko-KR" altLang="en-US" sz="1600" dirty="0" smtClean="0"/>
              <a:t>와 함께하세요</a:t>
            </a:r>
            <a:r>
              <a:rPr lang="en-US" altLang="ko-KR" sz="1600" dirty="0" smtClean="0"/>
              <a:t>!</a:t>
            </a:r>
            <a:endParaRPr lang="ko-KR" altLang="en-US" sz="1600" dirty="0"/>
          </a:p>
        </p:txBody>
      </p:sp>
      <p:grpSp>
        <p:nvGrpSpPr>
          <p:cNvPr id="64" name="그룹 63"/>
          <p:cNvGrpSpPr/>
          <p:nvPr/>
        </p:nvGrpSpPr>
        <p:grpSpPr>
          <a:xfrm>
            <a:off x="869950" y="3280465"/>
            <a:ext cx="7446963" cy="2438400"/>
            <a:chOff x="869950" y="3280465"/>
            <a:chExt cx="7446963" cy="2438400"/>
          </a:xfrm>
        </p:grpSpPr>
        <p:sp>
          <p:nvSpPr>
            <p:cNvPr id="49" name="타원 7"/>
            <p:cNvSpPr>
              <a:spLocks noChangeArrowheads="1"/>
            </p:cNvSpPr>
            <p:nvPr/>
          </p:nvSpPr>
          <p:spPr bwMode="auto">
            <a:xfrm>
              <a:off x="1325563" y="3301103"/>
              <a:ext cx="1395412" cy="139858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50" name="타원 7"/>
            <p:cNvSpPr>
              <a:spLocks noChangeArrowheads="1"/>
            </p:cNvSpPr>
            <p:nvPr/>
          </p:nvSpPr>
          <p:spPr bwMode="auto">
            <a:xfrm>
              <a:off x="3883025" y="3301103"/>
              <a:ext cx="1397000" cy="1398587"/>
            </a:xfrm>
            <a:prstGeom prst="ellipse">
              <a:avLst/>
            </a:prstGeom>
            <a:solidFill>
              <a:srgbClr val="71A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51" name="타원 7"/>
            <p:cNvSpPr>
              <a:spLocks noChangeArrowheads="1"/>
            </p:cNvSpPr>
            <p:nvPr/>
          </p:nvSpPr>
          <p:spPr bwMode="auto">
            <a:xfrm>
              <a:off x="6364288" y="3280465"/>
              <a:ext cx="1395412" cy="1397000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 eaLnBrk="1" hangingPunct="1"/>
              <a:endParaRPr lang="ko-KR" altLang="en-US"/>
            </a:p>
          </p:txBody>
        </p:sp>
        <p:sp>
          <p:nvSpPr>
            <p:cNvPr id="53" name="Rectangle 304"/>
            <p:cNvSpPr>
              <a:spLocks noChangeArrowheads="1"/>
            </p:cNvSpPr>
            <p:nvPr/>
          </p:nvSpPr>
          <p:spPr bwMode="auto">
            <a:xfrm>
              <a:off x="1008063" y="4934640"/>
              <a:ext cx="1973262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>
                <a:defRPr/>
              </a:pPr>
              <a:r>
                <a:rPr lang="en-US" altLang="ko-KR" sz="1400" kern="1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2</a:t>
              </a:r>
              <a:r>
                <a:rPr lang="en-US" altLang="ko-KR" sz="1400" kern="1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,300</a:t>
              </a:r>
              <a:r>
                <a:rPr lang="ko-KR" altLang="en-US" sz="1400" kern="1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여 곳의 발행기관</a:t>
              </a:r>
              <a:endParaRPr lang="en-US" altLang="ko-KR" sz="1400" kern="1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304"/>
            <p:cNvSpPr>
              <a:spLocks noChangeArrowheads="1"/>
            </p:cNvSpPr>
            <p:nvPr/>
          </p:nvSpPr>
          <p:spPr bwMode="auto">
            <a:xfrm>
              <a:off x="869950" y="5256903"/>
              <a:ext cx="2300288" cy="276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/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학회</a:t>
              </a:r>
              <a:r>
                <a:rPr lang="en-US" altLang="ko-KR" sz="1200">
                  <a:latin typeface="나눔고딕" pitchFamily="50" charset="-127"/>
                  <a:ea typeface="나눔고딕" pitchFamily="50" charset="-127"/>
                </a:rPr>
                <a:t>,</a:t>
              </a:r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 대학연구소</a:t>
              </a:r>
              <a:r>
                <a:rPr lang="en-US" altLang="ko-KR" sz="120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국책연구기관</a:t>
              </a:r>
            </a:p>
          </p:txBody>
        </p:sp>
        <p:sp>
          <p:nvSpPr>
            <p:cNvPr id="57" name="Rectangle 304"/>
            <p:cNvSpPr>
              <a:spLocks noChangeArrowheads="1"/>
            </p:cNvSpPr>
            <p:nvPr/>
          </p:nvSpPr>
          <p:spPr bwMode="auto">
            <a:xfrm>
              <a:off x="3563938" y="4934640"/>
              <a:ext cx="19748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>
                <a:defRPr/>
              </a:pPr>
              <a:r>
                <a:rPr lang="en-US" altLang="ko-KR" sz="1400" kern="1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4,000</a:t>
              </a:r>
              <a:r>
                <a:rPr lang="ko-KR" altLang="en-US" sz="1400" kern="1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여 종의 저</a:t>
              </a:r>
              <a:r>
                <a:rPr lang="ko-KR" altLang="en-US" sz="1400" kern="100" dirty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널</a:t>
              </a:r>
              <a:endParaRPr lang="en-US" altLang="ko-KR" sz="1400" kern="1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58" name="Rectangle 304"/>
            <p:cNvSpPr>
              <a:spLocks noChangeArrowheads="1"/>
            </p:cNvSpPr>
            <p:nvPr/>
          </p:nvSpPr>
          <p:spPr bwMode="auto">
            <a:xfrm>
              <a:off x="3497263" y="5256903"/>
              <a:ext cx="2133600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/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학술지</a:t>
              </a:r>
              <a:r>
                <a:rPr lang="en-US" altLang="ko-KR" sz="1200">
                  <a:latin typeface="나눔고딕" pitchFamily="50" charset="-127"/>
                  <a:ea typeface="나눔고딕" pitchFamily="50" charset="-127"/>
                </a:rPr>
                <a:t>(</a:t>
              </a:r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국문ㆍ영문</a:t>
              </a:r>
              <a:r>
                <a:rPr lang="en-US" altLang="ko-KR" sz="1200">
                  <a:latin typeface="나눔고딕" pitchFamily="50" charset="-127"/>
                  <a:ea typeface="나눔고딕" pitchFamily="50" charset="-127"/>
                </a:rPr>
                <a:t>), </a:t>
              </a:r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전문잡지</a:t>
              </a:r>
            </a:p>
            <a:p>
              <a:pPr algn="ctr"/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학술대회</a:t>
              </a:r>
              <a:r>
                <a:rPr lang="en-US" altLang="ko-KR" sz="1200"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1200">
                  <a:latin typeface="나눔고딕" pitchFamily="50" charset="-127"/>
                  <a:ea typeface="나눔고딕" pitchFamily="50" charset="-127"/>
                </a:rPr>
                <a:t>자료집</a:t>
              </a:r>
            </a:p>
          </p:txBody>
        </p:sp>
        <p:sp>
          <p:nvSpPr>
            <p:cNvPr id="59" name="Rectangle 304"/>
            <p:cNvSpPr>
              <a:spLocks noChangeArrowheads="1"/>
            </p:cNvSpPr>
            <p:nvPr/>
          </p:nvSpPr>
          <p:spPr bwMode="auto">
            <a:xfrm>
              <a:off x="5938838" y="4920353"/>
              <a:ext cx="237807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>
                <a:defRPr/>
              </a:pPr>
              <a:r>
                <a:rPr lang="en-US" altLang="ko-KR" sz="1400" kern="1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280</a:t>
              </a:r>
              <a:r>
                <a:rPr lang="ko-KR" altLang="en-US" sz="1400" kern="100" dirty="0" smtClean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만여 편의 학술 </a:t>
              </a:r>
              <a:r>
                <a:rPr lang="ko-KR" altLang="en-US" sz="1400" kern="100" dirty="0" err="1" smtClean="0">
                  <a:latin typeface="나눔고딕 ExtraBold" panose="020D0904000000000000" pitchFamily="50" charset="-127"/>
                  <a:ea typeface="나눔고딕 ExtraBold" panose="020D0904000000000000" pitchFamily="50" charset="-127"/>
                  <a:cs typeface="Times New Roman" panose="02020603050405020304" pitchFamily="18" charset="0"/>
                </a:rPr>
                <a:t>콘텐츠</a:t>
              </a:r>
              <a:endParaRPr lang="en-US" altLang="ko-KR" sz="1400" kern="100" dirty="0">
                <a:latin typeface="나눔고딕 ExtraBold" panose="020D0904000000000000" pitchFamily="50" charset="-127"/>
                <a:ea typeface="나눔고딕 ExtraBold" panose="020D0904000000000000" pitchFamily="50" charset="-127"/>
                <a:cs typeface="Times New Roman" panose="02020603050405020304" pitchFamily="18" charset="0"/>
              </a:endParaRPr>
            </a:p>
          </p:txBody>
        </p:sp>
        <p:sp>
          <p:nvSpPr>
            <p:cNvPr id="60" name="Rectangle 304"/>
            <p:cNvSpPr>
              <a:spLocks noChangeArrowheads="1"/>
            </p:cNvSpPr>
            <p:nvPr/>
          </p:nvSpPr>
          <p:spPr bwMode="auto">
            <a:xfrm>
              <a:off x="6196013" y="5242615"/>
              <a:ext cx="1976437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맑은 고딕" pitchFamily="50" charset="-127"/>
                  <a:ea typeface="굴림" charset="-127"/>
                </a:defRPr>
              </a:lvl9pPr>
            </a:lstStyle>
            <a:p>
              <a:pPr algn="ctr"/>
              <a:r>
                <a:rPr lang="ko-KR" altLang="en-US" sz="1200" dirty="0">
                  <a:latin typeface="나눔고딕" pitchFamily="50" charset="-127"/>
                  <a:ea typeface="나눔고딕" pitchFamily="50" charset="-127"/>
                </a:rPr>
                <a:t>학술지 논문</a:t>
              </a:r>
              <a:r>
                <a:rPr lang="en-US" altLang="ko-KR" sz="1200" dirty="0">
                  <a:latin typeface="나눔고딕" pitchFamily="50" charset="-127"/>
                  <a:ea typeface="나눔고딕" pitchFamily="50" charset="-127"/>
                </a:rPr>
                <a:t>, </a:t>
              </a:r>
              <a:r>
                <a:rPr lang="ko-KR" altLang="en-US" sz="1200" dirty="0">
                  <a:latin typeface="나눔고딕" pitchFamily="50" charset="-127"/>
                  <a:ea typeface="나눔고딕" pitchFamily="50" charset="-127"/>
                </a:rPr>
                <a:t>학술대회 초록</a:t>
              </a:r>
            </a:p>
          </p:txBody>
        </p:sp>
        <p:pic>
          <p:nvPicPr>
            <p:cNvPr id="61" name="그림 3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8900" y="3469378"/>
              <a:ext cx="1123950" cy="1123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2" name="그림 4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763" y="3401115"/>
              <a:ext cx="1228725" cy="1230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" name="그림 4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9238" y="3513828"/>
              <a:ext cx="1030287" cy="1028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2864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err="1" smtClean="0"/>
              <a:t>내논</a:t>
            </a:r>
            <a:r>
              <a:rPr lang="ko-KR" altLang="en-US" sz="2400" b="1" dirty="0" err="1"/>
              <a:t>문</a:t>
            </a:r>
            <a:r>
              <a:rPr lang="ko-KR" altLang="en-US" sz="2400" b="1" dirty="0" smtClean="0"/>
              <a:t> 이용 리포트</a:t>
            </a:r>
            <a:endParaRPr lang="ko-KR" altLang="en-US" sz="2400" b="1" dirty="0"/>
          </a:p>
        </p:txBody>
      </p:sp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40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7592784" cy="1043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11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altLang="ko-KR" sz="1600" spc="-10" dirty="0" err="1" smtClean="0">
                <a:latin typeface="+mj-lt"/>
                <a:cs typeface="Malgun Gothic"/>
              </a:rPr>
              <a:t>DBpia</a:t>
            </a:r>
            <a:r>
              <a:rPr lang="en-US" altLang="ko-KR" sz="1600" spc="-10" dirty="0" smtClean="0">
                <a:latin typeface="+mj-lt"/>
                <a:cs typeface="Malgun Gothic"/>
              </a:rPr>
              <a:t> </a:t>
            </a:r>
            <a:r>
              <a:rPr lang="ko-KR" altLang="en-US" sz="1600" spc="-5" dirty="0">
                <a:latin typeface="+mj-lt"/>
                <a:cs typeface="Malgun Gothic"/>
              </a:rPr>
              <a:t>저자회원이시라면 </a:t>
            </a:r>
            <a:r>
              <a:rPr lang="ko-KR" altLang="en-US" sz="1600" spc="-105" dirty="0" err="1">
                <a:solidFill>
                  <a:srgbClr val="FF0000"/>
                </a:solidFill>
                <a:latin typeface="+mj-lt"/>
                <a:cs typeface="Gulim"/>
              </a:rPr>
              <a:t>내논문</a:t>
            </a:r>
            <a:r>
              <a:rPr lang="ko-KR" altLang="en-US" sz="1600" spc="-105" dirty="0">
                <a:solidFill>
                  <a:srgbClr val="FF0000"/>
                </a:solidFill>
                <a:latin typeface="+mj-lt"/>
                <a:cs typeface="Gulim"/>
              </a:rPr>
              <a:t> </a:t>
            </a:r>
            <a:r>
              <a:rPr lang="ko-KR" altLang="en-US" sz="1600" spc="-105" dirty="0" smtClean="0">
                <a:solidFill>
                  <a:srgbClr val="FF0000"/>
                </a:solidFill>
                <a:latin typeface="+mj-lt"/>
                <a:cs typeface="Gulim"/>
              </a:rPr>
              <a:t>이용 리포트</a:t>
            </a:r>
            <a:r>
              <a:rPr lang="ko-KR" altLang="en-US" sz="1600" spc="-105" dirty="0">
                <a:latin typeface="+mj-lt"/>
                <a:cs typeface="Gulim"/>
              </a:rPr>
              <a:t> </a:t>
            </a:r>
            <a:r>
              <a:rPr lang="ko-KR" altLang="en-US" sz="1600" spc="-105" dirty="0" smtClean="0">
                <a:latin typeface="+mj-lt"/>
                <a:cs typeface="Gulim"/>
              </a:rPr>
              <a:t>신청하시</a:t>
            </a:r>
            <a:r>
              <a:rPr lang="ko-KR" altLang="en-US" sz="1600" spc="-105" dirty="0">
                <a:latin typeface="+mj-lt"/>
                <a:cs typeface="Gulim"/>
              </a:rPr>
              <a:t>고</a:t>
            </a:r>
            <a:endParaRPr lang="en-US" altLang="ko-KR" sz="1600" spc="-105" dirty="0" smtClean="0">
              <a:latin typeface="+mj-lt"/>
              <a:cs typeface="Gulim"/>
            </a:endParaRPr>
          </a:p>
          <a:p>
            <a:pPr marL="12065">
              <a:lnSpc>
                <a:spcPct val="100000"/>
              </a:lnSpc>
              <a:spcBef>
                <a:spcPts val="1110"/>
              </a:spcBef>
              <a:tabLst>
                <a:tab pos="299085" algn="l"/>
                <a:tab pos="299720" algn="l"/>
              </a:tabLst>
            </a:pPr>
            <a:r>
              <a:rPr lang="en-US" altLang="ko-KR" sz="1600" spc="-105" dirty="0">
                <a:latin typeface="+mj-lt"/>
                <a:cs typeface="Malgun Gothic"/>
              </a:rPr>
              <a:t> </a:t>
            </a:r>
            <a:r>
              <a:rPr lang="en-US" altLang="ko-KR" sz="1600" spc="-105" dirty="0" smtClean="0">
                <a:latin typeface="+mj-lt"/>
                <a:cs typeface="Malgun Gothic"/>
              </a:rPr>
              <a:t>    </a:t>
            </a:r>
            <a:r>
              <a:rPr lang="ko-KR" altLang="en-US" sz="1600" dirty="0" smtClean="0">
                <a:latin typeface="+mj-lt"/>
                <a:cs typeface="Malgun Gothic"/>
              </a:rPr>
              <a:t>매월 </a:t>
            </a:r>
            <a:r>
              <a:rPr lang="en-US" altLang="ko-KR" sz="1600" spc="-5" dirty="0">
                <a:latin typeface="+mj-lt"/>
                <a:cs typeface="Malgun Gothic"/>
              </a:rPr>
              <a:t>1</a:t>
            </a:r>
            <a:r>
              <a:rPr lang="ko-KR" altLang="en-US" sz="1600" spc="-5" dirty="0" smtClean="0">
                <a:latin typeface="+mj-lt"/>
                <a:cs typeface="Malgun Gothic"/>
              </a:rPr>
              <a:t>일 </a:t>
            </a:r>
            <a:r>
              <a:rPr lang="ko-KR" altLang="en-US" sz="1600" dirty="0" err="1" smtClean="0">
                <a:latin typeface="+mj-lt"/>
                <a:cs typeface="Malgun Gothic"/>
              </a:rPr>
              <a:t>내논문의</a:t>
            </a:r>
            <a:r>
              <a:rPr lang="ko-KR" altLang="en-US" sz="1600" dirty="0" smtClean="0">
                <a:latin typeface="+mj-lt"/>
                <a:cs typeface="Malgun Gothic"/>
              </a:rPr>
              <a:t> </a:t>
            </a:r>
            <a:r>
              <a:rPr lang="ko-KR" altLang="en-US" sz="1600" dirty="0">
                <a:latin typeface="+mj-lt"/>
                <a:cs typeface="Malgun Gothic"/>
              </a:rPr>
              <a:t>이용</a:t>
            </a:r>
            <a:r>
              <a:rPr lang="en-US" altLang="ko-KR" sz="1600" dirty="0">
                <a:latin typeface="+mj-lt"/>
                <a:cs typeface="Malgun Gothic"/>
              </a:rPr>
              <a:t>/</a:t>
            </a:r>
            <a:r>
              <a:rPr lang="ko-KR" altLang="en-US" sz="1600" dirty="0">
                <a:latin typeface="+mj-lt"/>
                <a:cs typeface="Malgun Gothic"/>
              </a:rPr>
              <a:t>인용 현황</a:t>
            </a:r>
            <a:r>
              <a:rPr lang="en-US" altLang="ko-KR" sz="1600" dirty="0">
                <a:latin typeface="+mj-lt"/>
                <a:cs typeface="Malgun Gothic"/>
              </a:rPr>
              <a:t>, </a:t>
            </a:r>
            <a:r>
              <a:rPr lang="ko-KR" altLang="en-US" sz="1600" dirty="0">
                <a:latin typeface="+mj-lt"/>
                <a:cs typeface="Malgun Gothic"/>
              </a:rPr>
              <a:t>연관 논문 정보를 </a:t>
            </a:r>
            <a:r>
              <a:rPr lang="ko-KR" altLang="en-US" sz="1600" dirty="0" err="1" smtClean="0">
                <a:latin typeface="+mj-lt"/>
                <a:cs typeface="Malgun Gothic"/>
              </a:rPr>
              <a:t>이메일로</a:t>
            </a:r>
            <a:r>
              <a:rPr lang="ko-KR" altLang="en-US" sz="1600" dirty="0" smtClean="0">
                <a:latin typeface="+mj-lt"/>
                <a:cs typeface="Malgun Gothic"/>
              </a:rPr>
              <a:t> 확인해보세요</a:t>
            </a:r>
            <a:r>
              <a:rPr lang="en-US" altLang="ko-KR" sz="1600" dirty="0" smtClean="0">
                <a:latin typeface="+mj-lt"/>
                <a:cs typeface="Malgun Gothic"/>
              </a:rPr>
              <a:t>!</a:t>
            </a:r>
          </a:p>
          <a:p>
            <a:pPr marL="756285" lvl="1" indent="-287020">
              <a:spcBef>
                <a:spcPts val="840"/>
              </a:spcBef>
              <a:buFont typeface="Calibri"/>
              <a:buChar char="‐"/>
              <a:tabLst>
                <a:tab pos="756285" algn="l"/>
                <a:tab pos="756920" algn="l"/>
              </a:tabLst>
            </a:pPr>
            <a:r>
              <a:rPr lang="en-US" altLang="ko-KR" sz="1400" spc="-85" dirty="0" smtClean="0">
                <a:latin typeface="+mj-lt"/>
                <a:cs typeface="Gulim"/>
              </a:rPr>
              <a:t>‘</a:t>
            </a:r>
            <a:r>
              <a:rPr lang="ko-KR" altLang="en-US" sz="1400" spc="-85" dirty="0" err="1">
                <a:latin typeface="+mj-lt"/>
                <a:cs typeface="Gulim"/>
              </a:rPr>
              <a:t>마이페이지</a:t>
            </a:r>
            <a:r>
              <a:rPr lang="en-US" altLang="ko-KR" sz="1400" spc="-85" dirty="0">
                <a:latin typeface="+mj-lt"/>
                <a:cs typeface="Gulim"/>
              </a:rPr>
              <a:t>&gt;</a:t>
            </a:r>
            <a:r>
              <a:rPr lang="ko-KR" altLang="en-US" sz="1400" spc="-85" dirty="0" err="1" smtClean="0">
                <a:latin typeface="+mj-lt"/>
                <a:cs typeface="Gulim"/>
              </a:rPr>
              <a:t>내소식</a:t>
            </a:r>
            <a:r>
              <a:rPr lang="ko-KR" altLang="en-US" sz="1400" spc="-85" dirty="0" smtClean="0">
                <a:latin typeface="+mj-lt"/>
                <a:cs typeface="Gulim"/>
              </a:rPr>
              <a:t> 설정</a:t>
            </a:r>
            <a:r>
              <a:rPr lang="en-US" altLang="ko-KR" sz="1400" spc="-85" dirty="0">
                <a:latin typeface="+mj-lt"/>
                <a:cs typeface="Gulim"/>
              </a:rPr>
              <a:t>’</a:t>
            </a:r>
            <a:r>
              <a:rPr lang="ko-KR" altLang="en-US" sz="1400" spc="-85" dirty="0">
                <a:latin typeface="+mj-lt"/>
                <a:cs typeface="Gulim"/>
              </a:rPr>
              <a:t>에서 </a:t>
            </a:r>
            <a:r>
              <a:rPr lang="en-US" altLang="ko-KR" sz="1400" spc="-85" dirty="0">
                <a:latin typeface="+mj-lt"/>
                <a:cs typeface="Gulim"/>
              </a:rPr>
              <a:t>‘</a:t>
            </a:r>
            <a:r>
              <a:rPr lang="ko-KR" altLang="en-US" sz="1400" spc="-85" dirty="0" err="1">
                <a:latin typeface="+mj-lt"/>
                <a:cs typeface="Gulim"/>
              </a:rPr>
              <a:t>내논문</a:t>
            </a:r>
            <a:r>
              <a:rPr lang="ko-KR" altLang="en-US" sz="1400" spc="-85" dirty="0">
                <a:latin typeface="+mj-lt"/>
                <a:cs typeface="Gulim"/>
              </a:rPr>
              <a:t> 이용 리포트 </a:t>
            </a:r>
            <a:r>
              <a:rPr lang="ko-KR" altLang="en-US" sz="1400" spc="-85" dirty="0" err="1">
                <a:latin typeface="+mj-lt"/>
                <a:cs typeface="Gulim"/>
              </a:rPr>
              <a:t>이메일</a:t>
            </a:r>
            <a:r>
              <a:rPr lang="en-US" altLang="ko-KR" sz="1400" spc="-85" dirty="0">
                <a:latin typeface="+mj-lt"/>
                <a:cs typeface="Gulim"/>
              </a:rPr>
              <a:t>’</a:t>
            </a:r>
            <a:r>
              <a:rPr lang="ko-KR" altLang="en-US" sz="1400" spc="-85" dirty="0">
                <a:latin typeface="+mj-lt"/>
                <a:cs typeface="Gulim"/>
              </a:rPr>
              <a:t>을 </a:t>
            </a:r>
            <a:r>
              <a:rPr lang="en-US" altLang="ko-KR" sz="1400" spc="-85" dirty="0">
                <a:latin typeface="+mj-lt"/>
                <a:cs typeface="Gulim"/>
              </a:rPr>
              <a:t>ON</a:t>
            </a:r>
            <a:r>
              <a:rPr lang="ko-KR" altLang="en-US" sz="1400" spc="-85" dirty="0">
                <a:latin typeface="+mj-lt"/>
                <a:cs typeface="Gulim"/>
              </a:rPr>
              <a:t>으로 설정해주세요</a:t>
            </a:r>
            <a:endParaRPr lang="en-US" altLang="ko-KR" sz="1400" spc="-85" dirty="0">
              <a:latin typeface="+mj-lt"/>
              <a:cs typeface="Gulim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1828800" y="2502822"/>
            <a:ext cx="5087592" cy="3774665"/>
            <a:chOff x="627408" y="2479962"/>
            <a:chExt cx="4249392" cy="315277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408" y="2479962"/>
              <a:ext cx="4249392" cy="3152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직사각형 16"/>
            <p:cNvSpPr/>
            <p:nvPr/>
          </p:nvSpPr>
          <p:spPr>
            <a:xfrm>
              <a:off x="1676400" y="4719884"/>
              <a:ext cx="3124200" cy="385516"/>
            </a:xfrm>
            <a:prstGeom prst="rect">
              <a:avLst/>
            </a:prstGeom>
            <a:solidFill>
              <a:srgbClr val="FFFF00">
                <a:alpha val="10000"/>
              </a:srgbClr>
            </a:solidFill>
            <a:ln>
              <a:solidFill>
                <a:srgbClr val="EF4348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83092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5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 err="1" smtClean="0"/>
              <a:t>DBpia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회원</a:t>
            </a:r>
            <a:endParaRPr lang="ko-KR" altLang="en-US" sz="24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1656576" y="1629047"/>
            <a:ext cx="7506474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8450" indent="-285750" algn="just">
              <a:spcBef>
                <a:spcPts val="819"/>
              </a:spcBef>
              <a:buFont typeface="Arial" panose="020B0604020202020204" pitchFamily="34" charset="0"/>
              <a:buChar char="•"/>
            </a:pPr>
            <a:r>
              <a:rPr lang="ko-KR" altLang="en-US" sz="1400" spc="-75" dirty="0" smtClean="0">
                <a:latin typeface="+mj-lt"/>
                <a:cs typeface="Gulim"/>
              </a:rPr>
              <a:t>이용자가 개별적으로 가입하는 </a:t>
            </a:r>
            <a:r>
              <a:rPr lang="ko-KR" altLang="en-US" sz="1400" spc="-60" dirty="0" smtClean="0">
                <a:latin typeface="+mj-lt"/>
                <a:cs typeface="Gulim"/>
              </a:rPr>
              <a:t>회원입니다</a:t>
            </a:r>
            <a:r>
              <a:rPr lang="en-US" altLang="ko-KR" sz="1400" spc="-60" dirty="0" smtClean="0">
                <a:latin typeface="+mj-lt"/>
                <a:cs typeface="Gulim"/>
              </a:rPr>
              <a:t>.</a:t>
            </a:r>
          </a:p>
          <a:p>
            <a:pPr marL="298450" indent="-285750" algn="just">
              <a:spcBef>
                <a:spcPts val="819"/>
              </a:spcBef>
              <a:buFont typeface="Arial" panose="020B0604020202020204" pitchFamily="34" charset="0"/>
              <a:buChar char="•"/>
            </a:pPr>
            <a:r>
              <a:rPr lang="ko-KR" altLang="en-US" sz="1400" b="1" spc="-75" dirty="0" err="1" smtClean="0">
                <a:latin typeface="+mj-lt"/>
                <a:cs typeface="Gulim"/>
              </a:rPr>
              <a:t>개인화기능</a:t>
            </a:r>
            <a:r>
              <a:rPr lang="ko-KR" altLang="en-US" sz="1400" spc="-75" dirty="0" err="1" smtClean="0">
                <a:latin typeface="+mj-lt"/>
                <a:cs typeface="Gulim"/>
              </a:rPr>
              <a:t>을</a:t>
            </a:r>
            <a:r>
              <a:rPr lang="ko-KR" altLang="en-US" sz="1400" spc="-75" dirty="0" smtClean="0">
                <a:latin typeface="+mj-lt"/>
                <a:cs typeface="Gulim"/>
              </a:rPr>
              <a:t> 포함한 </a:t>
            </a:r>
            <a:r>
              <a:rPr lang="en-US" altLang="ko-KR" sz="1400" spc="-75" dirty="0" err="1" smtClean="0">
                <a:latin typeface="+mj-lt"/>
                <a:cs typeface="Gulim"/>
              </a:rPr>
              <a:t>DBpia</a:t>
            </a:r>
            <a:r>
              <a:rPr lang="ko-KR" altLang="en-US" sz="1400" spc="-75" dirty="0" smtClean="0">
                <a:latin typeface="+mj-lt"/>
                <a:cs typeface="Gulim"/>
              </a:rPr>
              <a:t>의 모든 편의 기능을 이용할 수 </a:t>
            </a:r>
            <a:r>
              <a:rPr lang="ko-KR" altLang="en-US" sz="1400" spc="-60" dirty="0" smtClean="0">
                <a:latin typeface="+mj-lt"/>
                <a:cs typeface="Gulim"/>
              </a:rPr>
              <a:t>있습니다</a:t>
            </a:r>
            <a:r>
              <a:rPr lang="en-US" altLang="ko-KR" sz="1400" spc="-60" dirty="0" smtClean="0">
                <a:latin typeface="+mj-lt"/>
                <a:cs typeface="Malgun Gothic"/>
              </a:rPr>
              <a:t>. </a:t>
            </a:r>
          </a:p>
          <a:p>
            <a:pPr marL="298450" indent="-285750" algn="just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</a:pPr>
            <a:r>
              <a:rPr lang="ko-KR" altLang="en-US" sz="1400" spc="-15" dirty="0" smtClean="0">
                <a:latin typeface="+mj-lt"/>
                <a:cs typeface="Malgun Gothic"/>
              </a:rPr>
              <a:t>이용자는 누구나 무료로 회원 가입할 수 있습니다</a:t>
            </a:r>
            <a:r>
              <a:rPr lang="en-US" altLang="ko-KR" sz="1400" spc="-15" dirty="0" smtClean="0">
                <a:latin typeface="+mj-lt"/>
                <a:cs typeface="Malgun Gothic"/>
              </a:rPr>
              <a:t>.</a:t>
            </a:r>
          </a:p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lang="en-US" altLang="ko-KR" sz="1200" spc="-15" dirty="0">
                <a:latin typeface="+mj-lt"/>
                <a:cs typeface="Malgun Gothic"/>
              </a:rPr>
              <a:t>  </a:t>
            </a:r>
            <a:r>
              <a:rPr lang="en-US" altLang="ko-KR" sz="1200" spc="-15" dirty="0" smtClean="0">
                <a:latin typeface="+mj-lt"/>
                <a:cs typeface="Malgun Gothic"/>
              </a:rPr>
              <a:t>   - </a:t>
            </a:r>
            <a:r>
              <a:rPr lang="ko-KR" altLang="en-US" sz="1200" spc="-15" dirty="0" err="1" smtClean="0">
                <a:latin typeface="+mj-lt"/>
                <a:cs typeface="Malgun Gothic"/>
              </a:rPr>
              <a:t>네이버</a:t>
            </a:r>
            <a:r>
              <a:rPr lang="en-US" altLang="ko-KR" sz="1200" spc="-15" dirty="0" smtClean="0">
                <a:latin typeface="+mj-lt"/>
                <a:cs typeface="Malgun Gothic"/>
              </a:rPr>
              <a:t>/</a:t>
            </a:r>
            <a:r>
              <a:rPr lang="ko-KR" altLang="en-US" sz="1200" spc="-15" dirty="0" err="1" smtClean="0">
                <a:latin typeface="+mj-lt"/>
                <a:cs typeface="Malgun Gothic"/>
              </a:rPr>
              <a:t>구글</a:t>
            </a:r>
            <a:r>
              <a:rPr lang="en-US" altLang="ko-KR" sz="1200" spc="-15" dirty="0" smtClean="0">
                <a:latin typeface="+mj-lt"/>
                <a:cs typeface="Malgun Gothic"/>
              </a:rPr>
              <a:t>/</a:t>
            </a:r>
            <a:r>
              <a:rPr lang="ko-KR" altLang="en-US" sz="1200" spc="-15" dirty="0" err="1" smtClean="0">
                <a:latin typeface="+mj-lt"/>
                <a:cs typeface="Malgun Gothic"/>
              </a:rPr>
              <a:t>페이스북</a:t>
            </a:r>
            <a:r>
              <a:rPr lang="ko-KR" altLang="en-US" sz="1200" spc="-15" dirty="0" smtClean="0">
                <a:latin typeface="+mj-lt"/>
                <a:cs typeface="Malgun Gothic"/>
              </a:rPr>
              <a:t> </a:t>
            </a:r>
            <a:r>
              <a:rPr lang="ko-KR" altLang="en-US" sz="1200" spc="-75" dirty="0">
                <a:latin typeface="+mj-lt"/>
                <a:cs typeface="Gulim"/>
              </a:rPr>
              <a:t>계정으로 빠르게 가입하고 간편하게 로그인할 수 </a:t>
            </a:r>
            <a:r>
              <a:rPr lang="ko-KR" altLang="en-US" sz="1200" spc="-75" dirty="0" smtClean="0">
                <a:latin typeface="+mj-lt"/>
                <a:cs typeface="Gulim"/>
              </a:rPr>
              <a:t>있습니다</a:t>
            </a:r>
            <a:r>
              <a:rPr lang="en-US" altLang="ko-KR" sz="1200" spc="-75" dirty="0" smtClean="0">
                <a:latin typeface="+mj-lt"/>
                <a:cs typeface="Gulim"/>
              </a:rPr>
              <a:t>.</a:t>
            </a:r>
            <a:endParaRPr lang="en-US" altLang="ko-KR" sz="1400" spc="-75" dirty="0">
              <a:latin typeface="+mj-lt"/>
              <a:cs typeface="Gulim"/>
            </a:endParaRPr>
          </a:p>
          <a:p>
            <a:pPr marL="298450" indent="-285750" algn="just">
              <a:lnSpc>
                <a:spcPct val="100000"/>
              </a:lnSpc>
              <a:spcBef>
                <a:spcPts val="819"/>
              </a:spcBef>
              <a:buFont typeface="Arial" panose="020B0604020202020204" pitchFamily="34" charset="0"/>
              <a:buChar char="•"/>
            </a:pPr>
            <a:r>
              <a:rPr lang="ko-KR" altLang="en-US" sz="1400" spc="-75" dirty="0" smtClean="0">
                <a:latin typeface="+mj-lt"/>
                <a:cs typeface="Gulim"/>
              </a:rPr>
              <a:t>회원으로 </a:t>
            </a:r>
            <a:r>
              <a:rPr lang="ko-KR" altLang="en-US" sz="1400" spc="-75" dirty="0">
                <a:latin typeface="+mj-lt"/>
                <a:cs typeface="Gulim"/>
              </a:rPr>
              <a:t>로그인 후 </a:t>
            </a:r>
            <a:r>
              <a:rPr lang="ko-KR" altLang="en-US" sz="1400" spc="-75" dirty="0" smtClean="0">
                <a:latin typeface="+mj-lt"/>
                <a:cs typeface="Gulim"/>
              </a:rPr>
              <a:t>기관인증을</a:t>
            </a:r>
            <a:r>
              <a:rPr lang="en-US" altLang="ko-KR" sz="1400" spc="-75" dirty="0" smtClean="0">
                <a:latin typeface="+mj-lt"/>
                <a:cs typeface="Gulim"/>
              </a:rPr>
              <a:t> </a:t>
            </a:r>
            <a:r>
              <a:rPr lang="ko-KR" altLang="en-US" sz="1400" spc="-75" dirty="0" smtClean="0">
                <a:latin typeface="+mj-lt"/>
                <a:cs typeface="Gulim"/>
              </a:rPr>
              <a:t>통해 논문을 </a:t>
            </a:r>
            <a:r>
              <a:rPr lang="ko-KR" altLang="en-US" sz="1400" spc="-75" dirty="0">
                <a:latin typeface="+mj-lt"/>
                <a:cs typeface="Gulim"/>
              </a:rPr>
              <a:t>자유롭게 이용할 수 있습니다</a:t>
            </a:r>
            <a:r>
              <a:rPr lang="en-US" altLang="ko-KR" sz="1400" spc="-75" dirty="0">
                <a:latin typeface="+mj-lt"/>
                <a:cs typeface="Gulim"/>
              </a:rPr>
              <a:t>.</a:t>
            </a:r>
            <a:endParaRPr lang="ko-KR" altLang="en-US" sz="1400" spc="-75" dirty="0">
              <a:latin typeface="+mj-lt"/>
              <a:cs typeface="Gulim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734949" y="3734803"/>
            <a:ext cx="856605" cy="1417647"/>
            <a:chOff x="6809540" y="4803843"/>
            <a:chExt cx="597207" cy="988351"/>
          </a:xfrm>
        </p:grpSpPr>
        <p:sp>
          <p:nvSpPr>
            <p:cNvPr id="28" name="object 18"/>
            <p:cNvSpPr/>
            <p:nvPr/>
          </p:nvSpPr>
          <p:spPr>
            <a:xfrm>
              <a:off x="6810482" y="4803843"/>
              <a:ext cx="596265" cy="719455"/>
            </a:xfrm>
            <a:custGeom>
              <a:avLst/>
              <a:gdLst/>
              <a:ahLst/>
              <a:cxnLst/>
              <a:rect l="l" t="t" r="r" b="b"/>
              <a:pathLst>
                <a:path w="596265" h="719454">
                  <a:moveTo>
                    <a:pt x="297821" y="0"/>
                  </a:moveTo>
                  <a:lnTo>
                    <a:pt x="87229" y="210566"/>
                  </a:lnTo>
                  <a:lnTo>
                    <a:pt x="55827" y="247488"/>
                  </a:lnTo>
                  <a:lnTo>
                    <a:pt x="31402" y="287880"/>
                  </a:lnTo>
                  <a:lnTo>
                    <a:pt x="13956" y="330873"/>
                  </a:lnTo>
                  <a:lnTo>
                    <a:pt x="3489" y="375600"/>
                  </a:lnTo>
                  <a:lnTo>
                    <a:pt x="0" y="421195"/>
                  </a:lnTo>
                  <a:lnTo>
                    <a:pt x="3489" y="466790"/>
                  </a:lnTo>
                  <a:lnTo>
                    <a:pt x="13956" y="511517"/>
                  </a:lnTo>
                  <a:lnTo>
                    <a:pt x="31402" y="554510"/>
                  </a:lnTo>
                  <a:lnTo>
                    <a:pt x="55827" y="594902"/>
                  </a:lnTo>
                  <a:lnTo>
                    <a:pt x="87229" y="631825"/>
                  </a:lnTo>
                  <a:lnTo>
                    <a:pt x="124145" y="663200"/>
                  </a:lnTo>
                  <a:lnTo>
                    <a:pt x="164529" y="687603"/>
                  </a:lnTo>
                  <a:lnTo>
                    <a:pt x="207514" y="705034"/>
                  </a:lnTo>
                  <a:lnTo>
                    <a:pt x="252234" y="715492"/>
                  </a:lnTo>
                  <a:lnTo>
                    <a:pt x="297821" y="718978"/>
                  </a:lnTo>
                  <a:lnTo>
                    <a:pt x="343408" y="715492"/>
                  </a:lnTo>
                  <a:lnTo>
                    <a:pt x="388128" y="705034"/>
                  </a:lnTo>
                  <a:lnTo>
                    <a:pt x="431113" y="687603"/>
                  </a:lnTo>
                  <a:lnTo>
                    <a:pt x="471497" y="663200"/>
                  </a:lnTo>
                  <a:lnTo>
                    <a:pt x="508412" y="631825"/>
                  </a:lnTo>
                  <a:lnTo>
                    <a:pt x="539815" y="594902"/>
                  </a:lnTo>
                  <a:lnTo>
                    <a:pt x="564239" y="554510"/>
                  </a:lnTo>
                  <a:lnTo>
                    <a:pt x="581685" y="511517"/>
                  </a:lnTo>
                  <a:lnTo>
                    <a:pt x="592153" y="466790"/>
                  </a:lnTo>
                  <a:lnTo>
                    <a:pt x="595642" y="421195"/>
                  </a:lnTo>
                  <a:lnTo>
                    <a:pt x="592153" y="375600"/>
                  </a:lnTo>
                  <a:lnTo>
                    <a:pt x="581685" y="330873"/>
                  </a:lnTo>
                  <a:lnTo>
                    <a:pt x="564239" y="287880"/>
                  </a:lnTo>
                  <a:lnTo>
                    <a:pt x="539815" y="247488"/>
                  </a:lnTo>
                  <a:lnTo>
                    <a:pt x="508412" y="210566"/>
                  </a:lnTo>
                  <a:lnTo>
                    <a:pt x="297821" y="0"/>
                  </a:lnTo>
                  <a:close/>
                </a:path>
              </a:pathLst>
            </a:custGeom>
            <a:solidFill>
              <a:srgbClr val="169F8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2" name="object 23"/>
            <p:cNvSpPr txBox="1"/>
            <p:nvPr/>
          </p:nvSpPr>
          <p:spPr>
            <a:xfrm>
              <a:off x="6809540" y="5633051"/>
              <a:ext cx="596900" cy="15914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75" dirty="0">
                  <a:latin typeface="Malgun Gothic"/>
                  <a:cs typeface="Malgun Gothic"/>
                </a:rPr>
                <a:t>저자</a:t>
              </a:r>
              <a:r>
                <a:rPr sz="1400" b="1" spc="-90" dirty="0">
                  <a:latin typeface="Malgun Gothic"/>
                  <a:cs typeface="Malgun Gothic"/>
                </a:rPr>
                <a:t>회</a:t>
              </a:r>
              <a:r>
                <a:rPr sz="1400" b="1" spc="-75" dirty="0">
                  <a:latin typeface="Malgun Gothic"/>
                  <a:cs typeface="Malgun Gothic"/>
                </a:rPr>
                <a:t>원</a:t>
              </a:r>
              <a:endParaRPr sz="1400" dirty="0">
                <a:latin typeface="Malgun Gothic"/>
                <a:cs typeface="Malgun Gothic"/>
              </a:endParaRPr>
            </a:p>
          </p:txBody>
        </p:sp>
        <p:sp>
          <p:nvSpPr>
            <p:cNvPr id="102" name="object 125"/>
            <p:cNvSpPr/>
            <p:nvPr/>
          </p:nvSpPr>
          <p:spPr>
            <a:xfrm>
              <a:off x="6885304" y="5099244"/>
              <a:ext cx="439420" cy="268605"/>
            </a:xfrm>
            <a:custGeom>
              <a:avLst/>
              <a:gdLst/>
              <a:ahLst/>
              <a:cxnLst/>
              <a:rect l="l" t="t" r="r" b="b"/>
              <a:pathLst>
                <a:path w="439419" h="268604">
                  <a:moveTo>
                    <a:pt x="371843" y="110743"/>
                  </a:moveTo>
                  <a:lnTo>
                    <a:pt x="361975" y="115188"/>
                  </a:lnTo>
                  <a:lnTo>
                    <a:pt x="361975" y="212470"/>
                  </a:lnTo>
                  <a:lnTo>
                    <a:pt x="358038" y="217804"/>
                  </a:lnTo>
                  <a:lnTo>
                    <a:pt x="357047" y="221360"/>
                  </a:lnTo>
                  <a:lnTo>
                    <a:pt x="358038" y="223265"/>
                  </a:lnTo>
                  <a:lnTo>
                    <a:pt x="360997" y="226821"/>
                  </a:lnTo>
                  <a:lnTo>
                    <a:pt x="363956" y="228599"/>
                  </a:lnTo>
                  <a:lnTo>
                    <a:pt x="360997" y="230377"/>
                  </a:lnTo>
                  <a:lnTo>
                    <a:pt x="360006" y="233171"/>
                  </a:lnTo>
                  <a:lnTo>
                    <a:pt x="358038" y="235838"/>
                  </a:lnTo>
                  <a:lnTo>
                    <a:pt x="358038" y="268223"/>
                  </a:lnTo>
                  <a:lnTo>
                    <a:pt x="375792" y="268223"/>
                  </a:lnTo>
                  <a:lnTo>
                    <a:pt x="375792" y="233171"/>
                  </a:lnTo>
                  <a:lnTo>
                    <a:pt x="372833" y="230377"/>
                  </a:lnTo>
                  <a:lnTo>
                    <a:pt x="369874" y="228599"/>
                  </a:lnTo>
                  <a:lnTo>
                    <a:pt x="373811" y="226821"/>
                  </a:lnTo>
                  <a:lnTo>
                    <a:pt x="375792" y="223265"/>
                  </a:lnTo>
                  <a:lnTo>
                    <a:pt x="376770" y="221360"/>
                  </a:lnTo>
                  <a:lnTo>
                    <a:pt x="375792" y="217804"/>
                  </a:lnTo>
                  <a:lnTo>
                    <a:pt x="371843" y="212470"/>
                  </a:lnTo>
                  <a:lnTo>
                    <a:pt x="371843" y="110743"/>
                  </a:lnTo>
                  <a:close/>
                </a:path>
                <a:path w="439419" h="268604">
                  <a:moveTo>
                    <a:pt x="87782" y="119760"/>
                  </a:moveTo>
                  <a:lnTo>
                    <a:pt x="87782" y="186308"/>
                  </a:lnTo>
                  <a:lnTo>
                    <a:pt x="216001" y="237616"/>
                  </a:lnTo>
                  <a:lnTo>
                    <a:pt x="216001" y="171957"/>
                  </a:lnTo>
                  <a:lnTo>
                    <a:pt x="87782" y="119760"/>
                  </a:lnTo>
                  <a:close/>
                </a:path>
                <a:path w="439419" h="268604">
                  <a:moveTo>
                    <a:pt x="352120" y="119760"/>
                  </a:moveTo>
                  <a:lnTo>
                    <a:pt x="222910" y="171957"/>
                  </a:lnTo>
                  <a:lnTo>
                    <a:pt x="222910" y="237616"/>
                  </a:lnTo>
                  <a:lnTo>
                    <a:pt x="352120" y="186308"/>
                  </a:lnTo>
                  <a:lnTo>
                    <a:pt x="352120" y="119760"/>
                  </a:lnTo>
                  <a:close/>
                </a:path>
                <a:path w="439419" h="268604">
                  <a:moveTo>
                    <a:pt x="219951" y="0"/>
                  </a:moveTo>
                  <a:lnTo>
                    <a:pt x="0" y="75564"/>
                  </a:lnTo>
                  <a:lnTo>
                    <a:pt x="219951" y="165607"/>
                  </a:lnTo>
                  <a:lnTo>
                    <a:pt x="438911" y="75564"/>
                  </a:lnTo>
                  <a:lnTo>
                    <a:pt x="2199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693036" y="1687788"/>
            <a:ext cx="876148" cy="1372632"/>
            <a:chOff x="774430" y="1631636"/>
            <a:chExt cx="604988" cy="947815"/>
          </a:xfrm>
        </p:grpSpPr>
        <p:sp>
          <p:nvSpPr>
            <p:cNvPr id="26" name="object 16"/>
            <p:cNvSpPr/>
            <p:nvPr/>
          </p:nvSpPr>
          <p:spPr>
            <a:xfrm>
              <a:off x="784423" y="1631636"/>
              <a:ext cx="594995" cy="718820"/>
            </a:xfrm>
            <a:custGeom>
              <a:avLst/>
              <a:gdLst/>
              <a:ahLst/>
              <a:cxnLst/>
              <a:rect l="l" t="t" r="r" b="b"/>
              <a:pathLst>
                <a:path w="594994" h="718820">
                  <a:moveTo>
                    <a:pt x="297956" y="0"/>
                  </a:moveTo>
                  <a:lnTo>
                    <a:pt x="87364" y="210566"/>
                  </a:lnTo>
                  <a:lnTo>
                    <a:pt x="55956" y="247481"/>
                  </a:lnTo>
                  <a:lnTo>
                    <a:pt x="31514" y="287852"/>
                  </a:lnTo>
                  <a:lnTo>
                    <a:pt x="14040" y="330811"/>
                  </a:lnTo>
                  <a:lnTo>
                    <a:pt x="3535" y="375495"/>
                  </a:lnTo>
                  <a:lnTo>
                    <a:pt x="0" y="421036"/>
                  </a:lnTo>
                  <a:lnTo>
                    <a:pt x="3434" y="466570"/>
                  </a:lnTo>
                  <a:lnTo>
                    <a:pt x="13840" y="511231"/>
                  </a:lnTo>
                  <a:lnTo>
                    <a:pt x="31219" y="554152"/>
                  </a:lnTo>
                  <a:lnTo>
                    <a:pt x="55570" y="594469"/>
                  </a:lnTo>
                  <a:lnTo>
                    <a:pt x="86894" y="631317"/>
                  </a:lnTo>
                  <a:lnTo>
                    <a:pt x="123735" y="662650"/>
                  </a:lnTo>
                  <a:lnTo>
                    <a:pt x="164049" y="687005"/>
                  </a:lnTo>
                  <a:lnTo>
                    <a:pt x="206968" y="704384"/>
                  </a:lnTo>
                  <a:lnTo>
                    <a:pt x="251628" y="714787"/>
                  </a:lnTo>
                  <a:lnTo>
                    <a:pt x="297162" y="718216"/>
                  </a:lnTo>
                  <a:lnTo>
                    <a:pt x="342703" y="714673"/>
                  </a:lnTo>
                  <a:lnTo>
                    <a:pt x="387386" y="704159"/>
                  </a:lnTo>
                  <a:lnTo>
                    <a:pt x="430344" y="686676"/>
                  </a:lnTo>
                  <a:lnTo>
                    <a:pt x="470711" y="662226"/>
                  </a:lnTo>
                  <a:lnTo>
                    <a:pt x="507620" y="630809"/>
                  </a:lnTo>
                  <a:lnTo>
                    <a:pt x="539029" y="593893"/>
                  </a:lnTo>
                  <a:lnTo>
                    <a:pt x="563470" y="553522"/>
                  </a:lnTo>
                  <a:lnTo>
                    <a:pt x="580944" y="510563"/>
                  </a:lnTo>
                  <a:lnTo>
                    <a:pt x="591449" y="465879"/>
                  </a:lnTo>
                  <a:lnTo>
                    <a:pt x="594983" y="420338"/>
                  </a:lnTo>
                  <a:lnTo>
                    <a:pt x="591547" y="374804"/>
                  </a:lnTo>
                  <a:lnTo>
                    <a:pt x="581140" y="330143"/>
                  </a:lnTo>
                  <a:lnTo>
                    <a:pt x="563759" y="287222"/>
                  </a:lnTo>
                  <a:lnTo>
                    <a:pt x="539406" y="246905"/>
                  </a:lnTo>
                  <a:lnTo>
                    <a:pt x="508077" y="210058"/>
                  </a:lnTo>
                  <a:lnTo>
                    <a:pt x="297956" y="0"/>
                  </a:lnTo>
                  <a:close/>
                </a:path>
              </a:pathLst>
            </a:custGeom>
            <a:solidFill>
              <a:srgbClr val="9B57B5"/>
            </a:solidFill>
          </p:spPr>
          <p:txBody>
            <a:bodyPr wrap="square" lIns="0" tIns="0" rIns="0" bIns="0" rtlCol="0"/>
            <a:lstStyle/>
            <a:p>
              <a:endParaRPr sz="1400"/>
            </a:p>
          </p:txBody>
        </p:sp>
        <p:sp>
          <p:nvSpPr>
            <p:cNvPr id="31" name="object 22"/>
            <p:cNvSpPr txBox="1"/>
            <p:nvPr/>
          </p:nvSpPr>
          <p:spPr>
            <a:xfrm>
              <a:off x="774430" y="2421830"/>
              <a:ext cx="596900" cy="157621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sz="1400" b="1" spc="-75" dirty="0">
                  <a:latin typeface="Malgun Gothic"/>
                  <a:cs typeface="Malgun Gothic"/>
                </a:rPr>
                <a:t>일반</a:t>
              </a:r>
              <a:r>
                <a:rPr sz="1400" b="1" spc="-90" dirty="0">
                  <a:latin typeface="Malgun Gothic"/>
                  <a:cs typeface="Malgun Gothic"/>
                </a:rPr>
                <a:t>회</a:t>
              </a:r>
              <a:r>
                <a:rPr sz="1400" b="1" spc="-75" dirty="0">
                  <a:latin typeface="Malgun Gothic"/>
                  <a:cs typeface="Malgun Gothic"/>
                </a:rPr>
                <a:t>원</a:t>
              </a:r>
              <a:endParaRPr sz="1400" dirty="0">
                <a:latin typeface="Malgun Gothic"/>
                <a:cs typeface="Malgun Gothic"/>
              </a:endParaRPr>
            </a:p>
          </p:txBody>
        </p:sp>
        <p:sp>
          <p:nvSpPr>
            <p:cNvPr id="103" name="object 126"/>
            <p:cNvSpPr/>
            <p:nvPr/>
          </p:nvSpPr>
          <p:spPr>
            <a:xfrm>
              <a:off x="917585" y="1869380"/>
              <a:ext cx="312420" cy="32461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1400"/>
            </a:p>
          </p:txBody>
        </p:sp>
      </p:grpSp>
      <p:sp>
        <p:nvSpPr>
          <p:cNvPr id="104" name="TextBox 103"/>
          <p:cNvSpPr txBox="1"/>
          <p:nvPr/>
        </p:nvSpPr>
        <p:spPr>
          <a:xfrm>
            <a:off x="1681514" y="3879856"/>
            <a:ext cx="6521016" cy="10874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1400" spc="-75" dirty="0" smtClean="0">
                <a:latin typeface="Gulim"/>
                <a:cs typeface="Gulim"/>
              </a:rPr>
              <a:t>논문을 작성한 경험이 있거나 작성 예정인 이용자가 가입하는 </a:t>
            </a:r>
            <a:r>
              <a:rPr lang="ko-KR" altLang="en-US" sz="1400" spc="-65" dirty="0" smtClean="0">
                <a:latin typeface="Gulim"/>
                <a:cs typeface="Gulim"/>
              </a:rPr>
              <a:t>회원입니다</a:t>
            </a:r>
            <a:r>
              <a:rPr lang="en-US" altLang="ko-KR" sz="1400" spc="-65" dirty="0" smtClean="0">
                <a:latin typeface="Gulim"/>
                <a:cs typeface="Gulim"/>
              </a:rPr>
              <a:t>.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1400" b="1" spc="-75" dirty="0" smtClean="0">
                <a:latin typeface="Gulim"/>
                <a:cs typeface="Gulim"/>
              </a:rPr>
              <a:t>저자 페이지</a:t>
            </a:r>
            <a:r>
              <a:rPr lang="ko-KR" altLang="en-US" sz="1400" spc="-75" dirty="0" smtClean="0">
                <a:latin typeface="Gulim"/>
                <a:cs typeface="Gulim"/>
              </a:rPr>
              <a:t>에서 본인 연구의</a:t>
            </a:r>
            <a:r>
              <a:rPr lang="en-US" altLang="ko-KR" sz="1400" spc="-75" dirty="0">
                <a:latin typeface="Gulim"/>
                <a:cs typeface="Gulim"/>
              </a:rPr>
              <a:t> </a:t>
            </a:r>
            <a:r>
              <a:rPr lang="ko-KR" altLang="en-US" sz="1400" b="1" spc="-75" dirty="0" smtClean="0">
                <a:latin typeface="Gulim"/>
                <a:cs typeface="Gulim"/>
              </a:rPr>
              <a:t>이용실적</a:t>
            </a:r>
            <a:r>
              <a:rPr lang="ko-KR" altLang="en-US" sz="1400" spc="-75" dirty="0" smtClean="0">
                <a:latin typeface="Gulim"/>
                <a:cs typeface="Gulim"/>
              </a:rPr>
              <a:t>을 확인할</a:t>
            </a:r>
            <a:r>
              <a:rPr lang="ko-KR" altLang="en-US" sz="1400" spc="-135" dirty="0" smtClean="0">
                <a:latin typeface="Gulim"/>
                <a:cs typeface="Gulim"/>
              </a:rPr>
              <a:t> </a:t>
            </a:r>
            <a:r>
              <a:rPr lang="ko-KR" altLang="en-US" sz="1400" spc="-75" dirty="0" smtClean="0">
                <a:latin typeface="Gulim"/>
                <a:cs typeface="Gulim"/>
              </a:rPr>
              <a:t>수  </a:t>
            </a:r>
            <a:r>
              <a:rPr lang="ko-KR" altLang="en-US" sz="1400" spc="-70" dirty="0" smtClean="0">
                <a:latin typeface="Gulim"/>
                <a:cs typeface="Gulim"/>
              </a:rPr>
              <a:t>있습니다</a:t>
            </a:r>
            <a:r>
              <a:rPr lang="en-US" altLang="ko-KR" sz="1400" spc="-70" dirty="0" smtClean="0">
                <a:latin typeface="Gulim"/>
                <a:cs typeface="Gulim"/>
              </a:rPr>
              <a:t>. </a:t>
            </a:r>
          </a:p>
          <a:p>
            <a:pPr marL="298450" marR="5080" indent="-285750">
              <a:lnSpc>
                <a:spcPct val="15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ko-KR" altLang="en-US" sz="1400" spc="-75" dirty="0" smtClean="0">
                <a:latin typeface="Gulim"/>
                <a:cs typeface="Gulim"/>
              </a:rPr>
              <a:t>저자회원은 일반회원이 이용할 수</a:t>
            </a:r>
            <a:r>
              <a:rPr lang="ko-KR" altLang="en-US" sz="1400" spc="-100" dirty="0" smtClean="0">
                <a:latin typeface="Gulim"/>
                <a:cs typeface="Gulim"/>
              </a:rPr>
              <a:t> </a:t>
            </a:r>
            <a:r>
              <a:rPr lang="ko-KR" altLang="en-US" sz="1400" spc="-75" dirty="0" smtClean="0">
                <a:latin typeface="Gulim"/>
                <a:cs typeface="Gulim"/>
              </a:rPr>
              <a:t>있는</a:t>
            </a:r>
            <a:r>
              <a:rPr lang="ko-KR" altLang="en-US" sz="1400" dirty="0">
                <a:latin typeface="Gulim"/>
                <a:cs typeface="Gulim"/>
              </a:rPr>
              <a:t> </a:t>
            </a:r>
            <a:r>
              <a:rPr lang="ko-KR" altLang="en-US" sz="1400" b="1" spc="-75" dirty="0" err="1" smtClean="0">
                <a:latin typeface="Gulim"/>
                <a:cs typeface="Gulim"/>
              </a:rPr>
              <a:t>개인화기능</a:t>
            </a:r>
            <a:r>
              <a:rPr lang="ko-KR" altLang="en-US" sz="1400" spc="-75" dirty="0" err="1" smtClean="0">
                <a:latin typeface="Gulim"/>
                <a:cs typeface="Gulim"/>
              </a:rPr>
              <a:t>도</a:t>
            </a:r>
            <a:r>
              <a:rPr lang="ko-KR" altLang="en-US" sz="1400" spc="-75" dirty="0" smtClean="0">
                <a:latin typeface="Gulim"/>
                <a:cs typeface="Gulim"/>
              </a:rPr>
              <a:t> 모두 이용할 수</a:t>
            </a:r>
            <a:r>
              <a:rPr lang="ko-KR" altLang="en-US" sz="1400" spc="-85" dirty="0" smtClean="0">
                <a:latin typeface="Gulim"/>
                <a:cs typeface="Gulim"/>
              </a:rPr>
              <a:t> </a:t>
            </a:r>
            <a:r>
              <a:rPr lang="ko-KR" altLang="en-US" sz="1400" spc="-70" dirty="0" smtClean="0">
                <a:latin typeface="Gulim"/>
                <a:cs typeface="Gulim"/>
              </a:rPr>
              <a:t>있습니다</a:t>
            </a:r>
            <a:r>
              <a:rPr lang="en-US" altLang="ko-KR" sz="1400" spc="-70" dirty="0" smtClean="0">
                <a:latin typeface="Gulim"/>
                <a:cs typeface="Gulim"/>
              </a:rPr>
              <a:t>.</a:t>
            </a:r>
            <a:endParaRPr lang="ko-KR" altLang="en-US" sz="1400" dirty="0">
              <a:latin typeface="Gulim"/>
              <a:cs typeface="Gulim"/>
            </a:endParaRPr>
          </a:p>
        </p:txBody>
      </p:sp>
    </p:spTree>
    <p:extLst>
      <p:ext uri="{BB962C8B-B14F-4D97-AF65-F5344CB8AC3E}">
        <p14:creationId xmlns:p14="http://schemas.microsoft.com/office/powerpoint/2010/main" val="292180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object 36"/>
          <p:cNvSpPr/>
          <p:nvPr/>
        </p:nvSpPr>
        <p:spPr>
          <a:xfrm>
            <a:off x="8305800" y="6551291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" name="그룹 1"/>
          <p:cNvGrpSpPr/>
          <p:nvPr/>
        </p:nvGrpSpPr>
        <p:grpSpPr>
          <a:xfrm>
            <a:off x="-7937" y="2754461"/>
            <a:ext cx="1455737" cy="823833"/>
            <a:chOff x="-84137" y="2965734"/>
            <a:chExt cx="1455737" cy="823833"/>
          </a:xfrm>
        </p:grpSpPr>
        <p:sp>
          <p:nvSpPr>
            <p:cNvPr id="19" name="오각형 18"/>
            <p:cNvSpPr/>
            <p:nvPr/>
          </p:nvSpPr>
          <p:spPr>
            <a:xfrm>
              <a:off x="-84137" y="2965734"/>
              <a:ext cx="1455737" cy="797147"/>
            </a:xfrm>
            <a:prstGeom prst="homePlate">
              <a:avLst>
                <a:gd name="adj" fmla="val 37645"/>
              </a:avLst>
            </a:prstGeom>
            <a:solidFill>
              <a:srgbClr val="EF4348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sz="280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Text Box 58"/>
            <p:cNvSpPr txBox="1">
              <a:spLocks noChangeArrowheads="1"/>
            </p:cNvSpPr>
            <p:nvPr/>
          </p:nvSpPr>
          <p:spPr bwMode="auto">
            <a:xfrm>
              <a:off x="30163" y="3031346"/>
              <a:ext cx="992187" cy="75822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bIns="46800" anchor="ctr">
              <a:spAutoFit/>
            </a:bodyPr>
            <a:lstStyle/>
            <a:p>
              <a:pPr algn="ctr">
                <a:lnSpc>
                  <a:spcPct val="80000"/>
                </a:lnSpc>
                <a:defRPr/>
              </a:pPr>
              <a:r>
                <a:rPr lang="en-US" altLang="ko-KR" sz="5400" b="1" spc="-300" dirty="0" smtClean="0">
                  <a:solidFill>
                    <a:schemeClr val="bg1"/>
                  </a:solidFill>
                  <a:latin typeface="나눔고딕 ExtraBold" panose="020D0904000000000000" pitchFamily="50" charset="-127"/>
                  <a:ea typeface="나눔고딕 ExtraBold" panose="020D0904000000000000" pitchFamily="50" charset="-127"/>
                </a:rPr>
                <a:t>02</a:t>
              </a:r>
              <a:endParaRPr lang="en-US" altLang="ko-KR" sz="5400" b="1" spc="-300" dirty="0">
                <a:solidFill>
                  <a:schemeClr val="bg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endParaRPr>
            </a:p>
          </p:txBody>
        </p:sp>
      </p:grpSp>
      <p:sp>
        <p:nvSpPr>
          <p:cNvPr id="23" name="object 9"/>
          <p:cNvSpPr txBox="1"/>
          <p:nvPr/>
        </p:nvSpPr>
        <p:spPr>
          <a:xfrm>
            <a:off x="1772285" y="2777290"/>
            <a:ext cx="6762115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441700" algn="l"/>
              </a:tabLst>
            </a:pPr>
            <a:r>
              <a:rPr lang="ko-KR" altLang="en-US" sz="4800" b="1" spc="-250" dirty="0" smtClean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기관인</a:t>
            </a:r>
            <a:r>
              <a:rPr lang="ko-KR" altLang="en-US" sz="4800" b="1" spc="-250" dirty="0">
                <a:solidFill>
                  <a:srgbClr val="EF4348"/>
                </a:solidFill>
                <a:latin typeface="+mj-ea"/>
                <a:ea typeface="+mj-ea"/>
                <a:cs typeface="Malgun Gothic"/>
              </a:rPr>
              <a:t>증</a:t>
            </a:r>
            <a:endParaRPr sz="4800" dirty="0">
              <a:solidFill>
                <a:srgbClr val="EF4348"/>
              </a:solidFill>
              <a:latin typeface="+mj-ea"/>
              <a:ea typeface="+mj-ea"/>
              <a:cs typeface="Malgun Gothic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1676400" y="3591480"/>
            <a:ext cx="6858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en-US" altLang="ko-KR" sz="1200" b="0" i="0" spc="-85" dirty="0" smtClean="0">
                <a:solidFill>
                  <a:srgbClr val="EF4348"/>
                </a:solidFill>
                <a:latin typeface="Gulim"/>
                <a:cs typeface="Gulim"/>
              </a:rPr>
              <a:t> </a:t>
            </a:r>
            <a:r>
              <a:rPr lang="ko-KR" altLang="en-US" sz="1200" b="0" spc="-85" dirty="0" smtClean="0">
                <a:solidFill>
                  <a:srgbClr val="EF4348"/>
                </a:solidFill>
                <a:latin typeface="Gulim"/>
                <a:cs typeface="Gulim"/>
              </a:rPr>
              <a:t>소속된 기관을 인증하시면 논문을 자유롭게 이용할 수</a:t>
            </a:r>
            <a:r>
              <a:rPr lang="ko-KR" altLang="en-US" sz="1200" b="0" spc="-204" dirty="0" smtClean="0">
                <a:solidFill>
                  <a:srgbClr val="EF4348"/>
                </a:solidFill>
                <a:latin typeface="Gulim"/>
                <a:cs typeface="Gulim"/>
              </a:rPr>
              <a:t> </a:t>
            </a:r>
            <a:r>
              <a:rPr lang="ko-KR" altLang="en-US" sz="1200" b="0" spc="-75" dirty="0" smtClean="0">
                <a:solidFill>
                  <a:srgbClr val="EF4348"/>
                </a:solidFill>
                <a:latin typeface="Gulim"/>
                <a:cs typeface="Gulim"/>
              </a:rPr>
              <a:t>있습니다</a:t>
            </a:r>
            <a:r>
              <a:rPr lang="en-US" altLang="ko-KR" sz="1200" b="0" spc="-75" dirty="0" smtClean="0">
                <a:solidFill>
                  <a:srgbClr val="EF4348"/>
                </a:solidFill>
                <a:latin typeface="Gulim"/>
                <a:cs typeface="Gulim"/>
              </a:rPr>
              <a:t>.</a:t>
            </a:r>
            <a:endParaRPr lang="ko-KR" altLang="en-US" sz="1200" dirty="0">
              <a:solidFill>
                <a:srgbClr val="EF43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07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7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38" name="object 11"/>
          <p:cNvSpPr txBox="1"/>
          <p:nvPr/>
        </p:nvSpPr>
        <p:spPr>
          <a:xfrm>
            <a:off x="1866081" y="6509088"/>
            <a:ext cx="6451202" cy="3366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ctr">
              <a:lnSpc>
                <a:spcPct val="150000"/>
              </a:lnSpc>
              <a:spcBef>
                <a:spcPts val="105"/>
              </a:spcBef>
            </a:pPr>
            <a:r>
              <a:rPr lang="ko-KR" altLang="en-US" sz="1400" b="1" spc="-95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한국연구자에게 꼭 맞는 </a:t>
            </a:r>
            <a:r>
              <a:rPr lang="ko-KR" altLang="en-US" sz="1400" b="1" spc="-95" dirty="0" err="1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학술콘텐츠와</a:t>
            </a:r>
            <a:r>
              <a:rPr lang="ko-KR" altLang="en-US" sz="1400" b="1" spc="-95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 서비스를 </a:t>
            </a:r>
            <a:r>
              <a:rPr lang="en-US" altLang="ko-KR" sz="1400" b="1" spc="-95" dirty="0" err="1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DBpia</a:t>
            </a:r>
            <a:r>
              <a:rPr lang="ko-KR" altLang="en-US" sz="1400" b="1" spc="-95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가 제공합니다</a:t>
            </a:r>
            <a:r>
              <a:rPr sz="1400" spc="-60" dirty="0" smtClean="0">
                <a:solidFill>
                  <a:srgbClr val="FFFFFF"/>
                </a:solidFill>
                <a:latin typeface="+mj-ea"/>
                <a:ea typeface="+mj-ea"/>
                <a:cs typeface="Calibri"/>
              </a:rPr>
              <a:t>.</a:t>
            </a:r>
            <a:endParaRPr sz="1400" dirty="0">
              <a:latin typeface="+mj-ea"/>
              <a:ea typeface="+mj-ea"/>
              <a:cs typeface="Calibri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기관 </a:t>
            </a:r>
            <a:r>
              <a:rPr lang="en-US" altLang="ko-KR" sz="2400" b="1" dirty="0" smtClean="0">
                <a:solidFill>
                  <a:srgbClr val="EF4348"/>
                </a:solidFill>
              </a:rPr>
              <a:t>‘</a:t>
            </a:r>
            <a:r>
              <a:rPr lang="ko-KR" altLang="en-US" sz="2400" b="1" dirty="0" smtClean="0">
                <a:solidFill>
                  <a:srgbClr val="EF4348"/>
                </a:solidFill>
              </a:rPr>
              <a:t>안</a:t>
            </a:r>
            <a:r>
              <a:rPr lang="en-US" altLang="ko-KR" sz="2400" b="1" dirty="0" smtClean="0">
                <a:solidFill>
                  <a:srgbClr val="EF4348"/>
                </a:solidFill>
              </a:rPr>
              <a:t>’</a:t>
            </a:r>
            <a:r>
              <a:rPr lang="ko-KR" altLang="en-US" sz="2400" b="1" dirty="0" smtClean="0"/>
              <a:t>에서의 인증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5114221" cy="7833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600" spc="-15" dirty="0" err="1" smtClean="0">
                <a:latin typeface="+mj-lt"/>
                <a:cs typeface="Calibri"/>
              </a:rPr>
              <a:t>DBpia</a:t>
            </a:r>
            <a:r>
              <a:rPr lang="ko-KR" altLang="en-US" sz="1600" spc="-15" dirty="0" smtClean="0">
                <a:latin typeface="+mj-lt"/>
                <a:cs typeface="Gulim"/>
              </a:rPr>
              <a:t>에 </a:t>
            </a:r>
            <a:r>
              <a:rPr lang="en-US" altLang="ko-KR" sz="1600" spc="-35" dirty="0" smtClean="0">
                <a:latin typeface="+mj-lt"/>
                <a:cs typeface="Calibri"/>
              </a:rPr>
              <a:t>IP</a:t>
            </a:r>
            <a:r>
              <a:rPr lang="ko-KR" altLang="en-US" sz="1600" spc="-35" dirty="0" smtClean="0">
                <a:latin typeface="+mj-lt"/>
                <a:cs typeface="Gulim"/>
              </a:rPr>
              <a:t>가 </a:t>
            </a:r>
            <a:r>
              <a:rPr lang="ko-KR" altLang="en-US" sz="1600" spc="-85" dirty="0" smtClean="0">
                <a:latin typeface="+mj-lt"/>
                <a:cs typeface="Gulim"/>
              </a:rPr>
              <a:t>등록된 </a:t>
            </a:r>
            <a:r>
              <a:rPr lang="en-US" altLang="ko-KR" sz="1600" spc="-35" dirty="0" smtClean="0">
                <a:latin typeface="+mj-lt"/>
                <a:cs typeface="Calibri"/>
              </a:rPr>
              <a:t>PC</a:t>
            </a:r>
            <a:r>
              <a:rPr lang="ko-KR" altLang="en-US" sz="1600" spc="-35" dirty="0" smtClean="0">
                <a:latin typeface="+mj-lt"/>
                <a:cs typeface="Gulim"/>
              </a:rPr>
              <a:t>를 </a:t>
            </a:r>
            <a:r>
              <a:rPr lang="ko-KR" altLang="en-US" sz="1600" spc="-85" dirty="0" smtClean="0">
                <a:latin typeface="+mj-lt"/>
                <a:cs typeface="Gulim"/>
              </a:rPr>
              <a:t>통해 </a:t>
            </a:r>
            <a:r>
              <a:rPr lang="en-US" altLang="ko-KR" sz="1600" spc="-15" dirty="0" err="1" smtClean="0">
                <a:latin typeface="+mj-lt"/>
                <a:cs typeface="Calibri"/>
              </a:rPr>
              <a:t>DBpia</a:t>
            </a:r>
            <a:r>
              <a:rPr lang="ko-KR" altLang="en-US" sz="1600" spc="-15" dirty="0" smtClean="0">
                <a:latin typeface="+mj-lt"/>
                <a:cs typeface="Gulim"/>
              </a:rPr>
              <a:t>를 </a:t>
            </a:r>
            <a:r>
              <a:rPr lang="ko-KR" altLang="en-US" sz="1600" spc="-70" dirty="0" smtClean="0">
                <a:latin typeface="+mj-lt"/>
                <a:cs typeface="Gulim"/>
              </a:rPr>
              <a:t>접속하세요</a:t>
            </a:r>
            <a:r>
              <a:rPr lang="en-US" altLang="ko-KR" sz="1600" spc="-70" dirty="0" smtClean="0">
                <a:latin typeface="+mj-lt"/>
                <a:cs typeface="Gulim"/>
              </a:rPr>
              <a:t>.</a:t>
            </a:r>
            <a:endParaRPr lang="en-US" altLang="ko-KR" sz="1600" spc="-70" dirty="0">
              <a:latin typeface="+mj-lt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-85" dirty="0" smtClean="0">
                <a:latin typeface="+mj-lt"/>
                <a:cs typeface="Gulim"/>
              </a:rPr>
              <a:t>별도의</a:t>
            </a:r>
            <a:r>
              <a:rPr lang="ko-KR" altLang="en-US" sz="1600" spc="-185" dirty="0" smtClean="0">
                <a:latin typeface="+mj-lt"/>
                <a:cs typeface="Gulim"/>
              </a:rPr>
              <a:t> </a:t>
            </a:r>
            <a:r>
              <a:rPr lang="ko-KR" altLang="en-US" sz="1600" spc="-85" dirty="0" smtClean="0">
                <a:latin typeface="+mj-lt"/>
                <a:cs typeface="Gulim"/>
              </a:rPr>
              <a:t>인증절차</a:t>
            </a:r>
            <a:r>
              <a:rPr lang="ko-KR" altLang="en-US" sz="1600" spc="-180" dirty="0" smtClean="0">
                <a:latin typeface="+mj-lt"/>
                <a:cs typeface="Gulim"/>
              </a:rPr>
              <a:t> </a:t>
            </a:r>
            <a:r>
              <a:rPr lang="ko-KR" altLang="en-US" sz="1600" spc="-55" dirty="0" smtClean="0">
                <a:latin typeface="+mj-lt"/>
                <a:cs typeface="Gulim"/>
              </a:rPr>
              <a:t>없이</a:t>
            </a:r>
            <a:r>
              <a:rPr lang="en-US" altLang="ko-KR" sz="1600" spc="-55" dirty="0" smtClean="0">
                <a:latin typeface="+mj-lt"/>
                <a:cs typeface="Calibri"/>
              </a:rPr>
              <a:t>,</a:t>
            </a:r>
            <a:r>
              <a:rPr lang="ko-KR" altLang="en-US" sz="1600" spc="-20" dirty="0" smtClean="0">
                <a:latin typeface="+mj-lt"/>
                <a:cs typeface="Calibri"/>
              </a:rPr>
              <a:t> </a:t>
            </a:r>
            <a:r>
              <a:rPr lang="ko-KR" altLang="en-US" sz="1600" spc="-85" dirty="0" smtClean="0">
                <a:latin typeface="+mj-lt"/>
                <a:cs typeface="Gulim"/>
              </a:rPr>
              <a:t>소속기관으로</a:t>
            </a:r>
            <a:r>
              <a:rPr lang="ko-KR" altLang="en-US" sz="1600" spc="-215" dirty="0" smtClean="0">
                <a:latin typeface="+mj-lt"/>
                <a:cs typeface="Gulim"/>
              </a:rPr>
              <a:t> </a:t>
            </a:r>
            <a:r>
              <a:rPr lang="ko-KR" altLang="en-US" sz="1600" spc="-85" dirty="0" smtClean="0">
                <a:latin typeface="+mj-lt"/>
                <a:cs typeface="Gulim"/>
              </a:rPr>
              <a:t>바로</a:t>
            </a:r>
            <a:r>
              <a:rPr lang="ko-KR" altLang="en-US" sz="1600" spc="-170" dirty="0" smtClean="0">
                <a:latin typeface="+mj-lt"/>
                <a:cs typeface="Gulim"/>
              </a:rPr>
              <a:t> </a:t>
            </a:r>
            <a:r>
              <a:rPr lang="ko-KR" altLang="en-US" sz="1600" spc="-70" dirty="0" smtClean="0">
                <a:latin typeface="+mj-lt"/>
                <a:cs typeface="Gulim"/>
              </a:rPr>
              <a:t>인증됩니다</a:t>
            </a:r>
            <a:r>
              <a:rPr lang="en-US" altLang="ko-KR" sz="1600" spc="-70" dirty="0" smtClean="0">
                <a:latin typeface="+mj-lt"/>
                <a:cs typeface="Calibri"/>
              </a:rPr>
              <a:t>.</a:t>
            </a:r>
            <a:endParaRPr lang="ko-KR" altLang="en-US" sz="1600" dirty="0">
              <a:latin typeface="+mj-lt"/>
              <a:cs typeface="Calibri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2170697" y="3063440"/>
            <a:ext cx="4769700" cy="2784952"/>
            <a:chOff x="2164574" y="1301293"/>
            <a:chExt cx="4246291" cy="2440144"/>
          </a:xfrm>
        </p:grpSpPr>
        <p:sp>
          <p:nvSpPr>
            <p:cNvPr id="24" name="object 13"/>
            <p:cNvSpPr/>
            <p:nvPr/>
          </p:nvSpPr>
          <p:spPr>
            <a:xfrm>
              <a:off x="2202085" y="1342407"/>
              <a:ext cx="4208780" cy="2399030"/>
            </a:xfrm>
            <a:custGeom>
              <a:avLst/>
              <a:gdLst/>
              <a:ahLst/>
              <a:cxnLst/>
              <a:rect l="l" t="t" r="r" b="b"/>
              <a:pathLst>
                <a:path w="4208780" h="2399030">
                  <a:moveTo>
                    <a:pt x="4178710" y="2282741"/>
                  </a:moveTo>
                  <a:lnTo>
                    <a:pt x="30008" y="2282741"/>
                  </a:lnTo>
                  <a:lnTo>
                    <a:pt x="17406" y="2286195"/>
                  </a:lnTo>
                  <a:lnTo>
                    <a:pt x="7970" y="2290706"/>
                  </a:lnTo>
                  <a:lnTo>
                    <a:pt x="2051" y="2295920"/>
                  </a:lnTo>
                  <a:lnTo>
                    <a:pt x="0" y="2301484"/>
                  </a:lnTo>
                  <a:lnTo>
                    <a:pt x="0" y="2376449"/>
                  </a:lnTo>
                  <a:lnTo>
                    <a:pt x="6564" y="2384707"/>
                  </a:lnTo>
                  <a:lnTo>
                    <a:pt x="24382" y="2391911"/>
                  </a:lnTo>
                  <a:lnTo>
                    <a:pt x="50641" y="2397006"/>
                  </a:lnTo>
                  <a:lnTo>
                    <a:pt x="82527" y="2398939"/>
                  </a:lnTo>
                  <a:lnTo>
                    <a:pt x="4126171" y="2398939"/>
                  </a:lnTo>
                  <a:lnTo>
                    <a:pt x="4158082" y="2397006"/>
                  </a:lnTo>
                  <a:lnTo>
                    <a:pt x="4184343" y="2391911"/>
                  </a:lnTo>
                  <a:lnTo>
                    <a:pt x="4202154" y="2384707"/>
                  </a:lnTo>
                  <a:lnTo>
                    <a:pt x="4208713" y="2376449"/>
                  </a:lnTo>
                  <a:lnTo>
                    <a:pt x="4208713" y="2297736"/>
                  </a:lnTo>
                  <a:lnTo>
                    <a:pt x="4206660" y="2294338"/>
                  </a:lnTo>
                  <a:lnTo>
                    <a:pt x="4200738" y="2290237"/>
                  </a:lnTo>
                  <a:lnTo>
                    <a:pt x="4191302" y="2286137"/>
                  </a:lnTo>
                  <a:lnTo>
                    <a:pt x="4178710" y="2282741"/>
                  </a:lnTo>
                  <a:close/>
                </a:path>
                <a:path w="4208780" h="2399030">
                  <a:moveTo>
                    <a:pt x="592668" y="1911669"/>
                  </a:moveTo>
                  <a:lnTo>
                    <a:pt x="608139" y="1927073"/>
                  </a:lnTo>
                  <a:lnTo>
                    <a:pt x="626427" y="1939313"/>
                  </a:lnTo>
                  <a:lnTo>
                    <a:pt x="647528" y="1948038"/>
                  </a:lnTo>
                  <a:lnTo>
                    <a:pt x="671437" y="1952896"/>
                  </a:lnTo>
                  <a:lnTo>
                    <a:pt x="26257" y="2282741"/>
                  </a:lnTo>
                  <a:lnTo>
                    <a:pt x="4182381" y="2282741"/>
                  </a:lnTo>
                  <a:lnTo>
                    <a:pt x="3541033" y="1952896"/>
                  </a:lnTo>
                  <a:lnTo>
                    <a:pt x="3581145" y="1943411"/>
                  </a:lnTo>
                  <a:lnTo>
                    <a:pt x="3613124" y="1922915"/>
                  </a:lnTo>
                  <a:lnTo>
                    <a:pt x="645181" y="1922915"/>
                  </a:lnTo>
                  <a:lnTo>
                    <a:pt x="631176" y="1922211"/>
                  </a:lnTo>
                  <a:lnTo>
                    <a:pt x="617519" y="1920100"/>
                  </a:lnTo>
                  <a:lnTo>
                    <a:pt x="604565" y="1916585"/>
                  </a:lnTo>
                  <a:lnTo>
                    <a:pt x="592668" y="1911669"/>
                  </a:lnTo>
                  <a:close/>
                </a:path>
                <a:path w="4208780" h="2399030">
                  <a:moveTo>
                    <a:pt x="3585975" y="0"/>
                  </a:moveTo>
                  <a:lnTo>
                    <a:pt x="3595852" y="14747"/>
                  </a:lnTo>
                  <a:lnTo>
                    <a:pt x="3602892" y="30503"/>
                  </a:lnTo>
                  <a:lnTo>
                    <a:pt x="3607107" y="46946"/>
                  </a:lnTo>
                  <a:lnTo>
                    <a:pt x="3608510" y="63757"/>
                  </a:lnTo>
                  <a:lnTo>
                    <a:pt x="3608510" y="1821712"/>
                  </a:lnTo>
                  <a:lnTo>
                    <a:pt x="3599363" y="1861242"/>
                  </a:lnTo>
                  <a:lnTo>
                    <a:pt x="3574740" y="1893395"/>
                  </a:lnTo>
                  <a:lnTo>
                    <a:pt x="3538865" y="1915008"/>
                  </a:lnTo>
                  <a:lnTo>
                    <a:pt x="3495964" y="1922915"/>
                  </a:lnTo>
                  <a:lnTo>
                    <a:pt x="3613124" y="1922915"/>
                  </a:lnTo>
                  <a:lnTo>
                    <a:pt x="3614587" y="1921977"/>
                  </a:lnTo>
                  <a:lnTo>
                    <a:pt x="3637489" y="1890702"/>
                  </a:lnTo>
                  <a:lnTo>
                    <a:pt x="3645983" y="1851694"/>
                  </a:lnTo>
                  <a:lnTo>
                    <a:pt x="3645983" y="93739"/>
                  </a:lnTo>
                  <a:lnTo>
                    <a:pt x="3641894" y="64344"/>
                  </a:lnTo>
                  <a:lnTo>
                    <a:pt x="3630079" y="38472"/>
                  </a:lnTo>
                  <a:lnTo>
                    <a:pt x="3611214" y="16799"/>
                  </a:lnTo>
                  <a:lnTo>
                    <a:pt x="3585975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14"/>
            <p:cNvSpPr/>
            <p:nvPr/>
          </p:nvSpPr>
          <p:spPr>
            <a:xfrm>
              <a:off x="2190832" y="3265322"/>
              <a:ext cx="4152900" cy="330200"/>
            </a:xfrm>
            <a:custGeom>
              <a:avLst/>
              <a:gdLst/>
              <a:ahLst/>
              <a:cxnLst/>
              <a:rect l="l" t="t" r="r" b="b"/>
              <a:pathLst>
                <a:path w="4152900" h="330200">
                  <a:moveTo>
                    <a:pt x="3507217" y="0"/>
                  </a:moveTo>
                  <a:lnTo>
                    <a:pt x="648940" y="0"/>
                  </a:lnTo>
                  <a:lnTo>
                    <a:pt x="0" y="329845"/>
                  </a:lnTo>
                  <a:lnTo>
                    <a:pt x="4152490" y="329845"/>
                  </a:lnTo>
                  <a:lnTo>
                    <a:pt x="3507217" y="0"/>
                  </a:lnTo>
                  <a:close/>
                </a:path>
              </a:pathLst>
            </a:custGeom>
            <a:solidFill>
              <a:srgbClr val="43575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15"/>
            <p:cNvSpPr/>
            <p:nvPr/>
          </p:nvSpPr>
          <p:spPr>
            <a:xfrm>
              <a:off x="2164574" y="3591410"/>
              <a:ext cx="4208780" cy="120014"/>
            </a:xfrm>
            <a:custGeom>
              <a:avLst/>
              <a:gdLst/>
              <a:ahLst/>
              <a:cxnLst/>
              <a:rect l="l" t="t" r="r" b="b"/>
              <a:pathLst>
                <a:path w="4208780" h="120014">
                  <a:moveTo>
                    <a:pt x="4126209" y="0"/>
                  </a:moveTo>
                  <a:lnTo>
                    <a:pt x="82522" y="0"/>
                  </a:lnTo>
                  <a:lnTo>
                    <a:pt x="49056" y="1406"/>
                  </a:lnTo>
                  <a:lnTo>
                    <a:pt x="22975" y="5624"/>
                  </a:lnTo>
                  <a:lnTo>
                    <a:pt x="6036" y="12653"/>
                  </a:lnTo>
                  <a:lnTo>
                    <a:pt x="0" y="22492"/>
                  </a:lnTo>
                  <a:lnTo>
                    <a:pt x="0" y="97460"/>
                  </a:lnTo>
                  <a:lnTo>
                    <a:pt x="6036" y="105718"/>
                  </a:lnTo>
                  <a:lnTo>
                    <a:pt x="22975" y="112922"/>
                  </a:lnTo>
                  <a:lnTo>
                    <a:pt x="49056" y="118017"/>
                  </a:lnTo>
                  <a:lnTo>
                    <a:pt x="82522" y="119950"/>
                  </a:lnTo>
                  <a:lnTo>
                    <a:pt x="4126209" y="119950"/>
                  </a:lnTo>
                  <a:lnTo>
                    <a:pt x="4158066" y="118017"/>
                  </a:lnTo>
                  <a:lnTo>
                    <a:pt x="4184333" y="112922"/>
                  </a:lnTo>
                  <a:lnTo>
                    <a:pt x="4202174" y="105718"/>
                  </a:lnTo>
                  <a:lnTo>
                    <a:pt x="4208751" y="97460"/>
                  </a:lnTo>
                  <a:lnTo>
                    <a:pt x="4208751" y="22492"/>
                  </a:lnTo>
                  <a:lnTo>
                    <a:pt x="4202174" y="12653"/>
                  </a:lnTo>
                  <a:lnTo>
                    <a:pt x="4184333" y="5624"/>
                  </a:lnTo>
                  <a:lnTo>
                    <a:pt x="4158066" y="1406"/>
                  </a:lnTo>
                  <a:lnTo>
                    <a:pt x="4126209" y="0"/>
                  </a:lnTo>
                  <a:close/>
                </a:path>
              </a:pathLst>
            </a:custGeom>
            <a:solidFill>
              <a:srgbClr val="131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6"/>
            <p:cNvSpPr/>
            <p:nvPr/>
          </p:nvSpPr>
          <p:spPr>
            <a:xfrm>
              <a:off x="2573447" y="3302805"/>
              <a:ext cx="3391535" cy="139065"/>
            </a:xfrm>
            <a:custGeom>
              <a:avLst/>
              <a:gdLst/>
              <a:ahLst/>
              <a:cxnLst/>
              <a:rect l="l" t="t" r="r" b="b"/>
              <a:pathLst>
                <a:path w="3391534" h="139064">
                  <a:moveTo>
                    <a:pt x="3117133" y="0"/>
                  </a:moveTo>
                  <a:lnTo>
                    <a:pt x="281327" y="0"/>
                  </a:lnTo>
                  <a:lnTo>
                    <a:pt x="0" y="138685"/>
                  </a:lnTo>
                  <a:lnTo>
                    <a:pt x="3390966" y="138685"/>
                  </a:lnTo>
                  <a:lnTo>
                    <a:pt x="3117133" y="0"/>
                  </a:lnTo>
                  <a:close/>
                </a:path>
              </a:pathLst>
            </a:custGeom>
            <a:solidFill>
              <a:srgbClr val="131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7"/>
            <p:cNvSpPr/>
            <p:nvPr/>
          </p:nvSpPr>
          <p:spPr>
            <a:xfrm>
              <a:off x="3773752" y="3478974"/>
              <a:ext cx="1024255" cy="75565"/>
            </a:xfrm>
            <a:custGeom>
              <a:avLst/>
              <a:gdLst/>
              <a:ahLst/>
              <a:cxnLst/>
              <a:rect l="l" t="t" r="r" b="b"/>
              <a:pathLst>
                <a:path w="1024254" h="75564">
                  <a:moveTo>
                    <a:pt x="922776" y="0"/>
                  </a:moveTo>
                  <a:lnTo>
                    <a:pt x="101278" y="0"/>
                  </a:lnTo>
                  <a:lnTo>
                    <a:pt x="0" y="74965"/>
                  </a:lnTo>
                  <a:lnTo>
                    <a:pt x="1024055" y="74965"/>
                  </a:lnTo>
                  <a:lnTo>
                    <a:pt x="922776" y="0"/>
                  </a:lnTo>
                  <a:close/>
                </a:path>
              </a:pathLst>
            </a:custGeom>
            <a:solidFill>
              <a:srgbClr val="6B848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19"/>
            <p:cNvSpPr/>
            <p:nvPr/>
          </p:nvSpPr>
          <p:spPr>
            <a:xfrm>
              <a:off x="4272677" y="3591410"/>
              <a:ext cx="2101215" cy="116205"/>
            </a:xfrm>
            <a:custGeom>
              <a:avLst/>
              <a:gdLst/>
              <a:ahLst/>
              <a:cxnLst/>
              <a:rect l="l" t="t" r="r" b="b"/>
              <a:pathLst>
                <a:path w="2101215" h="116205">
                  <a:moveTo>
                    <a:pt x="2018106" y="0"/>
                  </a:moveTo>
                  <a:lnTo>
                    <a:pt x="0" y="0"/>
                  </a:lnTo>
                  <a:lnTo>
                    <a:pt x="0" y="116202"/>
                  </a:lnTo>
                  <a:lnTo>
                    <a:pt x="2018106" y="116202"/>
                  </a:lnTo>
                  <a:lnTo>
                    <a:pt x="2049963" y="114855"/>
                  </a:lnTo>
                  <a:lnTo>
                    <a:pt x="2076231" y="111048"/>
                  </a:lnTo>
                  <a:lnTo>
                    <a:pt x="2094071" y="105133"/>
                  </a:lnTo>
                  <a:lnTo>
                    <a:pt x="2100648" y="97460"/>
                  </a:lnTo>
                  <a:lnTo>
                    <a:pt x="2100648" y="18747"/>
                  </a:lnTo>
                  <a:lnTo>
                    <a:pt x="2094071" y="11073"/>
                  </a:lnTo>
                  <a:lnTo>
                    <a:pt x="2076231" y="5156"/>
                  </a:lnTo>
                  <a:lnTo>
                    <a:pt x="2049963" y="1347"/>
                  </a:lnTo>
                  <a:lnTo>
                    <a:pt x="2018106" y="0"/>
                  </a:lnTo>
                  <a:close/>
                </a:path>
              </a:pathLst>
            </a:custGeom>
            <a:solidFill>
              <a:srgbClr val="090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20"/>
            <p:cNvSpPr/>
            <p:nvPr/>
          </p:nvSpPr>
          <p:spPr>
            <a:xfrm>
              <a:off x="4272677" y="3302805"/>
              <a:ext cx="1692275" cy="139065"/>
            </a:xfrm>
            <a:custGeom>
              <a:avLst/>
              <a:gdLst/>
              <a:ahLst/>
              <a:cxnLst/>
              <a:rect l="l" t="t" r="r" b="b"/>
              <a:pathLst>
                <a:path w="1692275" h="139064">
                  <a:moveTo>
                    <a:pt x="1417903" y="0"/>
                  </a:moveTo>
                  <a:lnTo>
                    <a:pt x="0" y="0"/>
                  </a:lnTo>
                  <a:lnTo>
                    <a:pt x="0" y="138685"/>
                  </a:lnTo>
                  <a:lnTo>
                    <a:pt x="1691735" y="138685"/>
                  </a:lnTo>
                  <a:lnTo>
                    <a:pt x="1417903" y="0"/>
                  </a:lnTo>
                  <a:close/>
                </a:path>
              </a:pathLst>
            </a:custGeom>
            <a:solidFill>
              <a:srgbClr val="090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21"/>
            <p:cNvSpPr/>
            <p:nvPr/>
          </p:nvSpPr>
          <p:spPr>
            <a:xfrm>
              <a:off x="4272677" y="3478974"/>
              <a:ext cx="525145" cy="75565"/>
            </a:xfrm>
            <a:custGeom>
              <a:avLst/>
              <a:gdLst/>
              <a:ahLst/>
              <a:cxnLst/>
              <a:rect l="l" t="t" r="r" b="b"/>
              <a:pathLst>
                <a:path w="525145" h="75564">
                  <a:moveTo>
                    <a:pt x="423851" y="0"/>
                  </a:moveTo>
                  <a:lnTo>
                    <a:pt x="0" y="0"/>
                  </a:lnTo>
                  <a:lnTo>
                    <a:pt x="0" y="74965"/>
                  </a:lnTo>
                  <a:lnTo>
                    <a:pt x="525130" y="74965"/>
                  </a:lnTo>
                  <a:lnTo>
                    <a:pt x="423851" y="0"/>
                  </a:lnTo>
                  <a:close/>
                </a:path>
              </a:pathLst>
            </a:custGeom>
            <a:solidFill>
              <a:srgbClr val="5B78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22"/>
            <p:cNvSpPr/>
            <p:nvPr/>
          </p:nvSpPr>
          <p:spPr>
            <a:xfrm>
              <a:off x="2734733" y="1301293"/>
              <a:ext cx="1541780" cy="1964055"/>
            </a:xfrm>
            <a:custGeom>
              <a:avLst/>
              <a:gdLst/>
              <a:ahLst/>
              <a:cxnLst/>
              <a:rect l="l" t="t" r="r" b="b"/>
              <a:pathLst>
                <a:path w="1541779" h="1964055">
                  <a:moveTo>
                    <a:pt x="1541741" y="0"/>
                  </a:moveTo>
                  <a:lnTo>
                    <a:pt x="112533" y="0"/>
                  </a:lnTo>
                  <a:lnTo>
                    <a:pt x="68048" y="8487"/>
                  </a:lnTo>
                  <a:lnTo>
                    <a:pt x="32353" y="31372"/>
                  </a:lnTo>
                  <a:lnTo>
                    <a:pt x="8616" y="64789"/>
                  </a:lnTo>
                  <a:lnTo>
                    <a:pt x="0" y="104871"/>
                  </a:lnTo>
                  <a:lnTo>
                    <a:pt x="0" y="1862826"/>
                  </a:lnTo>
                  <a:lnTo>
                    <a:pt x="8616" y="1902356"/>
                  </a:lnTo>
                  <a:lnTo>
                    <a:pt x="32353" y="1934509"/>
                  </a:lnTo>
                  <a:lnTo>
                    <a:pt x="68048" y="1956121"/>
                  </a:lnTo>
                  <a:lnTo>
                    <a:pt x="112533" y="1964029"/>
                  </a:lnTo>
                  <a:lnTo>
                    <a:pt x="1541741" y="1964029"/>
                  </a:lnTo>
                  <a:lnTo>
                    <a:pt x="1541741" y="1874072"/>
                  </a:lnTo>
                  <a:lnTo>
                    <a:pt x="176301" y="1874072"/>
                  </a:lnTo>
                  <a:lnTo>
                    <a:pt x="136913" y="1869738"/>
                  </a:lnTo>
                  <a:lnTo>
                    <a:pt x="108781" y="1856267"/>
                  </a:lnTo>
                  <a:lnTo>
                    <a:pt x="91902" y="1832957"/>
                  </a:lnTo>
                  <a:lnTo>
                    <a:pt x="86276" y="1799106"/>
                  </a:lnTo>
                  <a:lnTo>
                    <a:pt x="86276" y="161165"/>
                  </a:lnTo>
                  <a:lnTo>
                    <a:pt x="91902" y="127296"/>
                  </a:lnTo>
                  <a:lnTo>
                    <a:pt x="108781" y="103970"/>
                  </a:lnTo>
                  <a:lnTo>
                    <a:pt x="136913" y="90487"/>
                  </a:lnTo>
                  <a:lnTo>
                    <a:pt x="176301" y="86148"/>
                  </a:lnTo>
                  <a:lnTo>
                    <a:pt x="1541741" y="86148"/>
                  </a:lnTo>
                  <a:lnTo>
                    <a:pt x="1541741" y="0"/>
                  </a:lnTo>
                  <a:close/>
                </a:path>
              </a:pathLst>
            </a:custGeom>
            <a:solidFill>
              <a:srgbClr val="131D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23"/>
            <p:cNvSpPr/>
            <p:nvPr/>
          </p:nvSpPr>
          <p:spPr>
            <a:xfrm>
              <a:off x="2821010" y="1387442"/>
              <a:ext cx="1456055" cy="1788160"/>
            </a:xfrm>
            <a:custGeom>
              <a:avLst/>
              <a:gdLst/>
              <a:ahLst/>
              <a:cxnLst/>
              <a:rect l="l" t="t" r="r" b="b"/>
              <a:pathLst>
                <a:path w="1456054" h="1788160">
                  <a:moveTo>
                    <a:pt x="0" y="1709200"/>
                  </a:moveTo>
                  <a:lnTo>
                    <a:pt x="0" y="1712957"/>
                  </a:lnTo>
                  <a:lnTo>
                    <a:pt x="5625" y="1746808"/>
                  </a:lnTo>
                  <a:lnTo>
                    <a:pt x="22504" y="1770118"/>
                  </a:lnTo>
                  <a:lnTo>
                    <a:pt x="50636" y="1783589"/>
                  </a:lnTo>
                  <a:lnTo>
                    <a:pt x="90024" y="1787923"/>
                  </a:lnTo>
                  <a:lnTo>
                    <a:pt x="1455464" y="1787923"/>
                  </a:lnTo>
                  <a:lnTo>
                    <a:pt x="1455464" y="1784166"/>
                  </a:lnTo>
                  <a:lnTo>
                    <a:pt x="90024" y="1784166"/>
                  </a:lnTo>
                  <a:lnTo>
                    <a:pt x="50636" y="1779833"/>
                  </a:lnTo>
                  <a:lnTo>
                    <a:pt x="22504" y="1766365"/>
                  </a:lnTo>
                  <a:lnTo>
                    <a:pt x="5625" y="1743056"/>
                  </a:lnTo>
                  <a:lnTo>
                    <a:pt x="0" y="1709200"/>
                  </a:lnTo>
                  <a:close/>
                </a:path>
                <a:path w="1456054" h="1788160">
                  <a:moveTo>
                    <a:pt x="1455464" y="0"/>
                  </a:moveTo>
                  <a:lnTo>
                    <a:pt x="738917" y="0"/>
                  </a:lnTo>
                  <a:lnTo>
                    <a:pt x="738917" y="1784166"/>
                  </a:lnTo>
                  <a:lnTo>
                    <a:pt x="1455464" y="1784166"/>
                  </a:lnTo>
                  <a:lnTo>
                    <a:pt x="1455464" y="1443075"/>
                  </a:lnTo>
                  <a:lnTo>
                    <a:pt x="1226574" y="1443075"/>
                  </a:lnTo>
                  <a:lnTo>
                    <a:pt x="1226574" y="254904"/>
                  </a:lnTo>
                  <a:lnTo>
                    <a:pt x="1455464" y="254904"/>
                  </a:lnTo>
                  <a:lnTo>
                    <a:pt x="145546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24"/>
            <p:cNvSpPr/>
            <p:nvPr/>
          </p:nvSpPr>
          <p:spPr>
            <a:xfrm>
              <a:off x="2821010" y="1387442"/>
              <a:ext cx="739140" cy="1784350"/>
            </a:xfrm>
            <a:custGeom>
              <a:avLst/>
              <a:gdLst/>
              <a:ahLst/>
              <a:cxnLst/>
              <a:rect l="l" t="t" r="r" b="b"/>
              <a:pathLst>
                <a:path w="739139" h="1784350">
                  <a:moveTo>
                    <a:pt x="738917" y="0"/>
                  </a:moveTo>
                  <a:lnTo>
                    <a:pt x="90024" y="0"/>
                  </a:lnTo>
                  <a:lnTo>
                    <a:pt x="50636" y="4338"/>
                  </a:lnTo>
                  <a:lnTo>
                    <a:pt x="22504" y="17821"/>
                  </a:lnTo>
                  <a:lnTo>
                    <a:pt x="5625" y="41147"/>
                  </a:lnTo>
                  <a:lnTo>
                    <a:pt x="0" y="75016"/>
                  </a:lnTo>
                  <a:lnTo>
                    <a:pt x="0" y="1709200"/>
                  </a:lnTo>
                  <a:lnTo>
                    <a:pt x="22504" y="1766365"/>
                  </a:lnTo>
                  <a:lnTo>
                    <a:pt x="90024" y="1784166"/>
                  </a:lnTo>
                  <a:lnTo>
                    <a:pt x="738917" y="1784166"/>
                  </a:lnTo>
                  <a:lnTo>
                    <a:pt x="738917" y="1506795"/>
                  </a:lnTo>
                  <a:lnTo>
                    <a:pt x="45018" y="1506795"/>
                  </a:lnTo>
                  <a:lnTo>
                    <a:pt x="45018" y="1379355"/>
                  </a:lnTo>
                  <a:lnTo>
                    <a:pt x="738917" y="1379355"/>
                  </a:lnTo>
                  <a:lnTo>
                    <a:pt x="738917" y="1323137"/>
                  </a:lnTo>
                  <a:lnTo>
                    <a:pt x="45018" y="1323137"/>
                  </a:lnTo>
                  <a:lnTo>
                    <a:pt x="45018" y="1199442"/>
                  </a:lnTo>
                  <a:lnTo>
                    <a:pt x="738917" y="1199442"/>
                  </a:lnTo>
                  <a:lnTo>
                    <a:pt x="738917" y="1154470"/>
                  </a:lnTo>
                  <a:lnTo>
                    <a:pt x="45018" y="1154470"/>
                  </a:lnTo>
                  <a:lnTo>
                    <a:pt x="45018" y="1027081"/>
                  </a:lnTo>
                  <a:lnTo>
                    <a:pt x="738917" y="1027081"/>
                  </a:lnTo>
                  <a:lnTo>
                    <a:pt x="738917" y="974582"/>
                  </a:lnTo>
                  <a:lnTo>
                    <a:pt x="45018" y="974582"/>
                  </a:lnTo>
                  <a:lnTo>
                    <a:pt x="45018" y="847067"/>
                  </a:lnTo>
                  <a:lnTo>
                    <a:pt x="738917" y="847067"/>
                  </a:lnTo>
                  <a:lnTo>
                    <a:pt x="738917" y="790899"/>
                  </a:lnTo>
                  <a:lnTo>
                    <a:pt x="45018" y="790899"/>
                  </a:lnTo>
                  <a:lnTo>
                    <a:pt x="45018" y="667179"/>
                  </a:lnTo>
                  <a:lnTo>
                    <a:pt x="738917" y="667179"/>
                  </a:lnTo>
                  <a:lnTo>
                    <a:pt x="738917" y="618475"/>
                  </a:lnTo>
                  <a:lnTo>
                    <a:pt x="45018" y="618475"/>
                  </a:lnTo>
                  <a:lnTo>
                    <a:pt x="45018" y="491086"/>
                  </a:lnTo>
                  <a:lnTo>
                    <a:pt x="738917" y="491086"/>
                  </a:lnTo>
                  <a:lnTo>
                    <a:pt x="738917" y="438587"/>
                  </a:lnTo>
                  <a:lnTo>
                    <a:pt x="45018" y="438587"/>
                  </a:lnTo>
                  <a:lnTo>
                    <a:pt x="45018" y="311071"/>
                  </a:lnTo>
                  <a:lnTo>
                    <a:pt x="738917" y="311071"/>
                  </a:lnTo>
                  <a:lnTo>
                    <a:pt x="738917" y="254904"/>
                  </a:lnTo>
                  <a:lnTo>
                    <a:pt x="45018" y="254904"/>
                  </a:lnTo>
                  <a:lnTo>
                    <a:pt x="45018" y="131184"/>
                  </a:lnTo>
                  <a:lnTo>
                    <a:pt x="738917" y="131184"/>
                  </a:lnTo>
                  <a:lnTo>
                    <a:pt x="738917" y="0"/>
                  </a:lnTo>
                  <a:close/>
                </a:path>
                <a:path w="739139" h="1784350">
                  <a:moveTo>
                    <a:pt x="738917" y="1379355"/>
                  </a:moveTo>
                  <a:lnTo>
                    <a:pt x="682707" y="1379355"/>
                  </a:lnTo>
                  <a:lnTo>
                    <a:pt x="682707" y="1506795"/>
                  </a:lnTo>
                  <a:lnTo>
                    <a:pt x="738917" y="1506795"/>
                  </a:lnTo>
                  <a:lnTo>
                    <a:pt x="738917" y="1379355"/>
                  </a:lnTo>
                  <a:close/>
                </a:path>
                <a:path w="739139" h="1784350">
                  <a:moveTo>
                    <a:pt x="738917" y="1199442"/>
                  </a:moveTo>
                  <a:lnTo>
                    <a:pt x="682707" y="1199442"/>
                  </a:lnTo>
                  <a:lnTo>
                    <a:pt x="682707" y="1323137"/>
                  </a:lnTo>
                  <a:lnTo>
                    <a:pt x="738917" y="1323137"/>
                  </a:lnTo>
                  <a:lnTo>
                    <a:pt x="738917" y="1199442"/>
                  </a:lnTo>
                  <a:close/>
                </a:path>
                <a:path w="739139" h="1784350">
                  <a:moveTo>
                    <a:pt x="738917" y="1027081"/>
                  </a:moveTo>
                  <a:lnTo>
                    <a:pt x="682707" y="1027081"/>
                  </a:lnTo>
                  <a:lnTo>
                    <a:pt x="682707" y="1154470"/>
                  </a:lnTo>
                  <a:lnTo>
                    <a:pt x="738917" y="1154470"/>
                  </a:lnTo>
                  <a:lnTo>
                    <a:pt x="738917" y="1027081"/>
                  </a:lnTo>
                  <a:close/>
                </a:path>
                <a:path w="739139" h="1784350">
                  <a:moveTo>
                    <a:pt x="738917" y="847067"/>
                  </a:moveTo>
                  <a:lnTo>
                    <a:pt x="682707" y="847067"/>
                  </a:lnTo>
                  <a:lnTo>
                    <a:pt x="682707" y="974582"/>
                  </a:lnTo>
                  <a:lnTo>
                    <a:pt x="738917" y="974582"/>
                  </a:lnTo>
                  <a:lnTo>
                    <a:pt x="738917" y="847067"/>
                  </a:lnTo>
                  <a:close/>
                </a:path>
                <a:path w="739139" h="1784350">
                  <a:moveTo>
                    <a:pt x="738917" y="667179"/>
                  </a:moveTo>
                  <a:lnTo>
                    <a:pt x="682707" y="667179"/>
                  </a:lnTo>
                  <a:lnTo>
                    <a:pt x="682707" y="790899"/>
                  </a:lnTo>
                  <a:lnTo>
                    <a:pt x="738917" y="790899"/>
                  </a:lnTo>
                  <a:lnTo>
                    <a:pt x="738917" y="667179"/>
                  </a:lnTo>
                  <a:close/>
                </a:path>
                <a:path w="739139" h="1784350">
                  <a:moveTo>
                    <a:pt x="738917" y="491086"/>
                  </a:moveTo>
                  <a:lnTo>
                    <a:pt x="682707" y="491086"/>
                  </a:lnTo>
                  <a:lnTo>
                    <a:pt x="682707" y="618475"/>
                  </a:lnTo>
                  <a:lnTo>
                    <a:pt x="738917" y="618475"/>
                  </a:lnTo>
                  <a:lnTo>
                    <a:pt x="738917" y="491086"/>
                  </a:lnTo>
                  <a:close/>
                </a:path>
                <a:path w="739139" h="1784350">
                  <a:moveTo>
                    <a:pt x="738917" y="311071"/>
                  </a:moveTo>
                  <a:lnTo>
                    <a:pt x="682707" y="311071"/>
                  </a:lnTo>
                  <a:lnTo>
                    <a:pt x="682707" y="438587"/>
                  </a:lnTo>
                  <a:lnTo>
                    <a:pt x="738917" y="438587"/>
                  </a:lnTo>
                  <a:lnTo>
                    <a:pt x="738917" y="311071"/>
                  </a:lnTo>
                  <a:close/>
                </a:path>
                <a:path w="739139" h="1784350">
                  <a:moveTo>
                    <a:pt x="738917" y="131184"/>
                  </a:moveTo>
                  <a:lnTo>
                    <a:pt x="682707" y="131184"/>
                  </a:lnTo>
                  <a:lnTo>
                    <a:pt x="682707" y="254904"/>
                  </a:lnTo>
                  <a:lnTo>
                    <a:pt x="738917" y="254904"/>
                  </a:lnTo>
                  <a:lnTo>
                    <a:pt x="738917" y="131184"/>
                  </a:lnTo>
                  <a:close/>
                </a:path>
              </a:pathLst>
            </a:custGeom>
            <a:solidFill>
              <a:srgbClr val="EB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25"/>
            <p:cNvSpPr/>
            <p:nvPr/>
          </p:nvSpPr>
          <p:spPr>
            <a:xfrm>
              <a:off x="2821010" y="2950468"/>
              <a:ext cx="739140" cy="221615"/>
            </a:xfrm>
            <a:custGeom>
              <a:avLst/>
              <a:gdLst/>
              <a:ahLst/>
              <a:cxnLst/>
              <a:rect l="l" t="t" r="r" b="b"/>
              <a:pathLst>
                <a:path w="739139" h="221614">
                  <a:moveTo>
                    <a:pt x="738917" y="0"/>
                  </a:moveTo>
                  <a:lnTo>
                    <a:pt x="0" y="0"/>
                  </a:lnTo>
                  <a:lnTo>
                    <a:pt x="0" y="146174"/>
                  </a:lnTo>
                  <a:lnTo>
                    <a:pt x="5625" y="180030"/>
                  </a:lnTo>
                  <a:lnTo>
                    <a:pt x="22504" y="203340"/>
                  </a:lnTo>
                  <a:lnTo>
                    <a:pt x="50636" y="216808"/>
                  </a:lnTo>
                  <a:lnTo>
                    <a:pt x="90024" y="221140"/>
                  </a:lnTo>
                  <a:lnTo>
                    <a:pt x="738917" y="221140"/>
                  </a:lnTo>
                  <a:lnTo>
                    <a:pt x="738917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26"/>
            <p:cNvSpPr/>
            <p:nvPr/>
          </p:nvSpPr>
          <p:spPr>
            <a:xfrm>
              <a:off x="2821010" y="2950468"/>
              <a:ext cx="739140" cy="221615"/>
            </a:xfrm>
            <a:custGeom>
              <a:avLst/>
              <a:gdLst/>
              <a:ahLst/>
              <a:cxnLst/>
              <a:rect l="l" t="t" r="r" b="b"/>
              <a:pathLst>
                <a:path w="739139" h="221614">
                  <a:moveTo>
                    <a:pt x="738917" y="0"/>
                  </a:moveTo>
                  <a:lnTo>
                    <a:pt x="0" y="0"/>
                  </a:lnTo>
                  <a:lnTo>
                    <a:pt x="0" y="146174"/>
                  </a:lnTo>
                  <a:lnTo>
                    <a:pt x="5040" y="180030"/>
                  </a:lnTo>
                  <a:lnTo>
                    <a:pt x="20630" y="203340"/>
                  </a:lnTo>
                  <a:lnTo>
                    <a:pt x="47475" y="216808"/>
                  </a:lnTo>
                  <a:lnTo>
                    <a:pt x="86276" y="221140"/>
                  </a:lnTo>
                  <a:lnTo>
                    <a:pt x="738917" y="221140"/>
                  </a:lnTo>
                  <a:lnTo>
                    <a:pt x="738917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27"/>
            <p:cNvSpPr/>
            <p:nvPr/>
          </p:nvSpPr>
          <p:spPr>
            <a:xfrm>
              <a:off x="4276475" y="1301293"/>
              <a:ext cx="1534160" cy="1964055"/>
            </a:xfrm>
            <a:custGeom>
              <a:avLst/>
              <a:gdLst/>
              <a:ahLst/>
              <a:cxnLst/>
              <a:rect l="l" t="t" r="r" b="b"/>
              <a:pathLst>
                <a:path w="1534159" h="1964055">
                  <a:moveTo>
                    <a:pt x="1421574" y="0"/>
                  </a:moveTo>
                  <a:lnTo>
                    <a:pt x="0" y="0"/>
                  </a:lnTo>
                  <a:lnTo>
                    <a:pt x="0" y="86148"/>
                  </a:lnTo>
                  <a:lnTo>
                    <a:pt x="1357895" y="86148"/>
                  </a:lnTo>
                  <a:lnTo>
                    <a:pt x="1396682" y="91060"/>
                  </a:lnTo>
                  <a:lnTo>
                    <a:pt x="1423505" y="105804"/>
                  </a:lnTo>
                  <a:lnTo>
                    <a:pt x="1439076" y="130391"/>
                  </a:lnTo>
                  <a:lnTo>
                    <a:pt x="1444109" y="164833"/>
                  </a:lnTo>
                  <a:lnTo>
                    <a:pt x="1444109" y="1799106"/>
                  </a:lnTo>
                  <a:lnTo>
                    <a:pt x="1439076" y="1831377"/>
                  </a:lnTo>
                  <a:lnTo>
                    <a:pt x="1423505" y="1854862"/>
                  </a:lnTo>
                  <a:lnTo>
                    <a:pt x="1396682" y="1869211"/>
                  </a:lnTo>
                  <a:lnTo>
                    <a:pt x="1357895" y="1874072"/>
                  </a:lnTo>
                  <a:lnTo>
                    <a:pt x="0" y="1874072"/>
                  </a:lnTo>
                  <a:lnTo>
                    <a:pt x="0" y="1964029"/>
                  </a:lnTo>
                  <a:lnTo>
                    <a:pt x="1421574" y="1964029"/>
                  </a:lnTo>
                  <a:lnTo>
                    <a:pt x="1464475" y="1956121"/>
                  </a:lnTo>
                  <a:lnTo>
                    <a:pt x="1500350" y="1934509"/>
                  </a:lnTo>
                  <a:lnTo>
                    <a:pt x="1524973" y="1902356"/>
                  </a:lnTo>
                  <a:lnTo>
                    <a:pt x="1534120" y="1862826"/>
                  </a:lnTo>
                  <a:lnTo>
                    <a:pt x="1534120" y="104871"/>
                  </a:lnTo>
                  <a:lnTo>
                    <a:pt x="1524973" y="64789"/>
                  </a:lnTo>
                  <a:lnTo>
                    <a:pt x="1500350" y="31372"/>
                  </a:lnTo>
                  <a:lnTo>
                    <a:pt x="1464475" y="8487"/>
                  </a:lnTo>
                  <a:lnTo>
                    <a:pt x="1421574" y="0"/>
                  </a:lnTo>
                  <a:close/>
                </a:path>
              </a:pathLst>
            </a:custGeom>
            <a:solidFill>
              <a:srgbClr val="090E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28"/>
            <p:cNvSpPr/>
            <p:nvPr/>
          </p:nvSpPr>
          <p:spPr>
            <a:xfrm>
              <a:off x="2804040" y="1379978"/>
              <a:ext cx="2927603" cy="179538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299" y="3165765"/>
            <a:ext cx="3187953" cy="203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5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8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038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/>
              <a:t>기관 </a:t>
            </a:r>
            <a:r>
              <a:rPr lang="en-US" altLang="ko-KR" sz="2400" b="1" dirty="0" smtClean="0">
                <a:solidFill>
                  <a:srgbClr val="EF4348"/>
                </a:solidFill>
              </a:rPr>
              <a:t>‘</a:t>
            </a:r>
            <a:r>
              <a:rPr lang="ko-KR" altLang="en-US" sz="2400" b="1" dirty="0">
                <a:solidFill>
                  <a:srgbClr val="EF4348"/>
                </a:solidFill>
              </a:rPr>
              <a:t>밖</a:t>
            </a:r>
            <a:r>
              <a:rPr lang="en-US" altLang="ko-KR" sz="2400" b="1" dirty="0" smtClean="0">
                <a:solidFill>
                  <a:srgbClr val="EF4348"/>
                </a:solidFill>
              </a:rPr>
              <a:t>’</a:t>
            </a:r>
            <a:r>
              <a:rPr lang="ko-KR" altLang="en-US" sz="2400" b="1" dirty="0" smtClean="0"/>
              <a:t>에서의 인증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8128572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-85" dirty="0" smtClean="0">
                <a:cs typeface="Gulim"/>
              </a:rPr>
              <a:t>기관도서관에서</a:t>
            </a:r>
            <a:r>
              <a:rPr lang="ko-KR" altLang="en-US" sz="1600" spc="-19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로그인한</a:t>
            </a:r>
            <a:r>
              <a:rPr lang="ko-KR" altLang="en-US" sz="1600" spc="-19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후</a:t>
            </a:r>
            <a:r>
              <a:rPr lang="ko-KR" altLang="en-US" sz="1600" spc="-155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배너</a:t>
            </a:r>
            <a:r>
              <a:rPr lang="ko-KR" altLang="en-US" sz="1600" spc="-18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또는</a:t>
            </a:r>
            <a:r>
              <a:rPr lang="ko-KR" altLang="en-US" sz="1600" spc="-17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링크를</a:t>
            </a:r>
            <a:r>
              <a:rPr lang="ko-KR" altLang="en-US" sz="1600" spc="-18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클릭해서</a:t>
            </a:r>
            <a:r>
              <a:rPr lang="ko-KR" altLang="en-US" sz="1600" spc="-180" dirty="0" smtClean="0">
                <a:cs typeface="Gulim"/>
              </a:rPr>
              <a:t> </a:t>
            </a:r>
            <a:r>
              <a:rPr lang="en-US" altLang="ko-KR" sz="1600" spc="-15" dirty="0" err="1" smtClean="0">
                <a:cs typeface="Calibri"/>
              </a:rPr>
              <a:t>DBpia</a:t>
            </a:r>
            <a:r>
              <a:rPr lang="ko-KR" altLang="en-US" sz="1600" spc="-15" dirty="0" smtClean="0">
                <a:cs typeface="Gulim"/>
              </a:rPr>
              <a:t>에</a:t>
            </a:r>
            <a:r>
              <a:rPr lang="ko-KR" altLang="en-US" sz="1600" spc="-155" dirty="0" smtClean="0">
                <a:cs typeface="Gulim"/>
              </a:rPr>
              <a:t> </a:t>
            </a:r>
            <a:r>
              <a:rPr lang="ko-KR" altLang="en-US" sz="1600" spc="-70" dirty="0" smtClean="0">
                <a:cs typeface="Gulim"/>
              </a:rPr>
              <a:t>접속하세요</a:t>
            </a:r>
            <a:r>
              <a:rPr lang="en-US" altLang="ko-KR" sz="1600" spc="-70" dirty="0" smtClean="0">
                <a:cs typeface="Calibri"/>
              </a:rPr>
              <a:t>.</a:t>
            </a:r>
            <a:endParaRPr lang="en-US" altLang="ko-KR" sz="1600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-85" dirty="0" smtClean="0">
                <a:cs typeface="Gulim"/>
              </a:rPr>
              <a:t>또는</a:t>
            </a:r>
            <a:r>
              <a:rPr lang="ko-KR" altLang="en-US" sz="1600" spc="-17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기관도서관</a:t>
            </a:r>
            <a:r>
              <a:rPr lang="ko-KR" altLang="en-US" sz="1600" spc="-19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계정으로</a:t>
            </a:r>
            <a:r>
              <a:rPr lang="ko-KR" altLang="en-US" sz="1600" spc="-190" dirty="0" smtClean="0">
                <a:cs typeface="Gulim"/>
              </a:rPr>
              <a:t> </a:t>
            </a:r>
            <a:r>
              <a:rPr lang="en-US" altLang="ko-KR" sz="1600" spc="-25" dirty="0" err="1" smtClean="0">
                <a:cs typeface="Calibri"/>
              </a:rPr>
              <a:t>DBpia</a:t>
            </a:r>
            <a:r>
              <a:rPr lang="ko-KR" altLang="en-US" sz="1600" spc="-25" dirty="0" smtClean="0">
                <a:cs typeface="Gulim"/>
              </a:rPr>
              <a:t>에서</a:t>
            </a:r>
            <a:r>
              <a:rPr lang="ko-KR" altLang="en-US" sz="1600" spc="-17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직접</a:t>
            </a:r>
            <a:r>
              <a:rPr lang="ko-KR" altLang="en-US" sz="1600" spc="-17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소속기관</a:t>
            </a:r>
            <a:r>
              <a:rPr lang="ko-KR" altLang="en-US" sz="1600" spc="-18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인증</a:t>
            </a:r>
            <a:r>
              <a:rPr lang="ko-KR" altLang="en-US" sz="1600" spc="-18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받을</a:t>
            </a:r>
            <a:r>
              <a:rPr lang="ko-KR" altLang="en-US" sz="1600" spc="-17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수</a:t>
            </a:r>
            <a:r>
              <a:rPr lang="ko-KR" altLang="en-US" sz="1600" spc="-155" dirty="0" smtClean="0">
                <a:cs typeface="Gulim"/>
              </a:rPr>
              <a:t> </a:t>
            </a:r>
            <a:r>
              <a:rPr lang="ko-KR" altLang="en-US" sz="1600" spc="-65" dirty="0" smtClean="0">
                <a:cs typeface="Gulim"/>
              </a:rPr>
              <a:t>있습니다</a:t>
            </a:r>
            <a:r>
              <a:rPr lang="en-US" altLang="ko-KR" sz="1600" spc="-65" dirty="0" smtClean="0">
                <a:cs typeface="Calibri"/>
              </a:rPr>
              <a:t>.</a:t>
            </a:r>
            <a:endParaRPr lang="en-US" altLang="ko-KR" sz="1600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-85" dirty="0" smtClean="0">
                <a:cs typeface="Gulim"/>
              </a:rPr>
              <a:t>기관에서</a:t>
            </a:r>
            <a:r>
              <a:rPr lang="ko-KR" altLang="en-US" sz="1600" spc="-185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대표로</a:t>
            </a:r>
            <a:r>
              <a:rPr lang="ko-KR" altLang="en-US" sz="1600" spc="-18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발급받은</a:t>
            </a:r>
            <a:r>
              <a:rPr lang="ko-KR" altLang="en-US" sz="1600" spc="-190" dirty="0" smtClean="0">
                <a:cs typeface="Gulim"/>
              </a:rPr>
              <a:t> </a:t>
            </a:r>
            <a:r>
              <a:rPr lang="en-US" altLang="ko-KR" sz="1600" dirty="0" err="1" smtClean="0">
                <a:cs typeface="Calibri"/>
              </a:rPr>
              <a:t>DBpia</a:t>
            </a:r>
            <a:r>
              <a:rPr lang="ko-KR" altLang="en-US" sz="1600" spc="10" dirty="0" smtClean="0">
                <a:cs typeface="Calibri"/>
              </a:rPr>
              <a:t> </a:t>
            </a:r>
            <a:r>
              <a:rPr lang="ko-KR" altLang="en-US" sz="1600" spc="-85" dirty="0" smtClean="0">
                <a:cs typeface="Gulim"/>
              </a:rPr>
              <a:t>계정이</a:t>
            </a:r>
            <a:r>
              <a:rPr lang="ko-KR" altLang="en-US" sz="1600" spc="-185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있을</a:t>
            </a:r>
            <a:r>
              <a:rPr lang="ko-KR" altLang="en-US" sz="1600" spc="-180" dirty="0" smtClean="0">
                <a:cs typeface="Gulim"/>
              </a:rPr>
              <a:t> </a:t>
            </a:r>
            <a:r>
              <a:rPr lang="ko-KR" altLang="en-US" sz="1600" spc="-55" dirty="0" smtClean="0">
                <a:cs typeface="Gulim"/>
              </a:rPr>
              <a:t>경우</a:t>
            </a:r>
            <a:r>
              <a:rPr lang="en-US" altLang="ko-KR" sz="1600" spc="-55" dirty="0" smtClean="0">
                <a:cs typeface="Calibri"/>
              </a:rPr>
              <a:t>,</a:t>
            </a:r>
            <a:r>
              <a:rPr lang="ko-KR" altLang="en-US" sz="1600" spc="-20" dirty="0" smtClean="0">
                <a:cs typeface="Calibri"/>
              </a:rPr>
              <a:t> </a:t>
            </a:r>
            <a:r>
              <a:rPr lang="ko-KR" altLang="en-US" sz="1600" spc="-85" dirty="0" smtClean="0">
                <a:cs typeface="Gulim"/>
              </a:rPr>
              <a:t>해당</a:t>
            </a:r>
            <a:r>
              <a:rPr lang="ko-KR" altLang="en-US" sz="1600" spc="-165" dirty="0" smtClean="0">
                <a:cs typeface="Gulim"/>
              </a:rPr>
              <a:t> </a:t>
            </a:r>
            <a:r>
              <a:rPr lang="en-US" altLang="ko-KR" sz="1600" spc="-20" dirty="0" smtClean="0">
                <a:cs typeface="Calibri"/>
              </a:rPr>
              <a:t>ID/PW</a:t>
            </a:r>
            <a:r>
              <a:rPr lang="ko-KR" altLang="en-US" sz="1600" spc="-20" dirty="0" smtClean="0">
                <a:cs typeface="Gulim"/>
              </a:rPr>
              <a:t>로</a:t>
            </a:r>
            <a:r>
              <a:rPr lang="ko-KR" altLang="en-US" sz="1600" spc="-160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인증할</a:t>
            </a:r>
            <a:r>
              <a:rPr lang="ko-KR" altLang="en-US" sz="1600" spc="-175" dirty="0" smtClean="0">
                <a:cs typeface="Gulim"/>
              </a:rPr>
              <a:t> </a:t>
            </a:r>
            <a:r>
              <a:rPr lang="ko-KR" altLang="en-US" sz="1600" spc="-80" dirty="0" smtClean="0">
                <a:cs typeface="Gulim"/>
              </a:rPr>
              <a:t>수</a:t>
            </a:r>
            <a:r>
              <a:rPr lang="ko-KR" altLang="en-US" sz="1600" spc="-160" dirty="0" smtClean="0">
                <a:cs typeface="Gulim"/>
              </a:rPr>
              <a:t> </a:t>
            </a:r>
            <a:r>
              <a:rPr lang="ko-KR" altLang="en-US" sz="1600" spc="-70" dirty="0" smtClean="0">
                <a:cs typeface="Gulim"/>
              </a:rPr>
              <a:t>있습니다</a:t>
            </a:r>
            <a:r>
              <a:rPr lang="en-US" altLang="ko-KR" sz="1600" spc="-70" dirty="0" smtClean="0">
                <a:cs typeface="Calibri"/>
              </a:rPr>
              <a:t>.</a:t>
            </a:r>
            <a:endParaRPr lang="en-US" altLang="ko-KR" sz="1600" dirty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-85" dirty="0" smtClean="0">
                <a:cs typeface="Gulim"/>
              </a:rPr>
              <a:t>대표계정은 도서관에</a:t>
            </a:r>
            <a:r>
              <a:rPr lang="ko-KR" altLang="en-US" sz="1600" spc="-385" dirty="0" smtClean="0">
                <a:cs typeface="Gulim"/>
              </a:rPr>
              <a:t> </a:t>
            </a:r>
            <a:r>
              <a:rPr lang="ko-KR" altLang="en-US" sz="1600" spc="-85" dirty="0" smtClean="0">
                <a:cs typeface="Gulim"/>
              </a:rPr>
              <a:t>문의해 </a:t>
            </a:r>
            <a:r>
              <a:rPr lang="ko-KR" altLang="en-US" sz="1600" spc="-60" dirty="0" smtClean="0">
                <a:cs typeface="Gulim"/>
              </a:rPr>
              <a:t>주세요</a:t>
            </a:r>
            <a:r>
              <a:rPr lang="en-US" altLang="ko-KR" sz="1600" spc="-60" dirty="0" smtClean="0">
                <a:cs typeface="Calibri"/>
              </a:rPr>
              <a:t>.</a:t>
            </a:r>
            <a:endParaRPr lang="ko-KR" altLang="en-US" sz="1600" dirty="0" smtClean="0"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cs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124200"/>
            <a:ext cx="7341857" cy="2754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직선 연결선 3"/>
          <p:cNvCxnSpPr/>
          <p:nvPr/>
        </p:nvCxnSpPr>
        <p:spPr>
          <a:xfrm>
            <a:off x="5943600" y="4038600"/>
            <a:ext cx="609600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화살표 연결선 6"/>
          <p:cNvCxnSpPr/>
          <p:nvPr/>
        </p:nvCxnSpPr>
        <p:spPr>
          <a:xfrm flipH="1">
            <a:off x="6553201" y="3733800"/>
            <a:ext cx="314224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1800" y="3547646"/>
            <a:ext cx="600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b="1" dirty="0" smtClean="0"/>
              <a:t>클릭</a:t>
            </a:r>
            <a:endParaRPr lang="ko-KR" alt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36785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object 37"/>
          <p:cNvSpPr txBox="1">
            <a:spLocks noGrp="1"/>
          </p:cNvSpPr>
          <p:nvPr>
            <p:ph type="sldNum" sz="quarter" idx="12"/>
          </p:nvPr>
        </p:nvSpPr>
        <p:spPr>
          <a:xfrm>
            <a:off x="6781800" y="6435999"/>
            <a:ext cx="2133600" cy="205826"/>
          </a:xfrm>
          <a:prstGeom prst="rect">
            <a:avLst/>
          </a:prstGeom>
        </p:spPr>
        <p:txBody>
          <a:bodyPr vert="horz" wrap="square" lIns="0" tIns="2095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65"/>
              </a:spcBef>
            </a:pPr>
            <a:fld id="{81D60167-4931-47E6-BA6A-407CBD079E47}" type="slidenum">
              <a:rPr dirty="0">
                <a:latin typeface="+mj-ea"/>
                <a:ea typeface="+mj-ea"/>
              </a:rPr>
              <a:t>9</a:t>
            </a:fld>
            <a:endParaRPr dirty="0">
              <a:latin typeface="+mj-ea"/>
              <a:ea typeface="+mj-ea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130627" y="6509088"/>
            <a:ext cx="653796" cy="1386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+mj-ea"/>
              <a:ea typeface="+mj-ea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0" y="6721894"/>
            <a:ext cx="9163050" cy="152400"/>
          </a:xfrm>
          <a:prstGeom prst="rect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j-ea"/>
              <a:ea typeface="+mj-ea"/>
            </a:endParaRPr>
          </a:p>
        </p:txBody>
      </p:sp>
      <p:cxnSp>
        <p:nvCxnSpPr>
          <p:cNvPr id="45" name="직선 연결선 2"/>
          <p:cNvCxnSpPr>
            <a:cxnSpLocks noChangeShapeType="1"/>
          </p:cNvCxnSpPr>
          <p:nvPr/>
        </p:nvCxnSpPr>
        <p:spPr bwMode="auto">
          <a:xfrm>
            <a:off x="-1688" y="865188"/>
            <a:ext cx="7021513" cy="0"/>
          </a:xfrm>
          <a:prstGeom prst="line">
            <a:avLst/>
          </a:prstGeom>
          <a:ln w="19050">
            <a:solidFill>
              <a:srgbClr val="EF4348"/>
            </a:solidFill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339953" y="304800"/>
            <a:ext cx="38106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400" b="1" dirty="0">
                <a:solidFill>
                  <a:srgbClr val="EF4348"/>
                </a:solidFill>
              </a:rPr>
              <a:t>[</a:t>
            </a:r>
            <a:r>
              <a:rPr lang="ko-KR" altLang="en-US" sz="2400" b="1" dirty="0" smtClean="0">
                <a:solidFill>
                  <a:srgbClr val="EF4348"/>
                </a:solidFill>
              </a:rPr>
              <a:t>기관인증</a:t>
            </a:r>
            <a:r>
              <a:rPr lang="en-US" altLang="ko-KR" sz="2400" b="1" dirty="0" smtClean="0">
                <a:solidFill>
                  <a:srgbClr val="EF4348"/>
                </a:solidFill>
              </a:rPr>
              <a:t>] </a:t>
            </a:r>
            <a:r>
              <a:rPr lang="ko-KR" altLang="en-US" sz="2400" b="1" dirty="0" smtClean="0"/>
              <a:t>클릭하여 인증 </a:t>
            </a:r>
            <a:endParaRPr lang="ko-KR" alt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3836" y="1325940"/>
            <a:ext cx="72753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-85" dirty="0" smtClean="0">
                <a:latin typeface="Gulim"/>
                <a:cs typeface="Gulim"/>
              </a:rPr>
              <a:t>페이지 상단의 </a:t>
            </a:r>
            <a:r>
              <a:rPr lang="en-US" altLang="ko-KR" sz="1600" spc="-85" dirty="0" smtClean="0">
                <a:latin typeface="Gulim"/>
                <a:cs typeface="Gulim"/>
              </a:rPr>
              <a:t>[</a:t>
            </a:r>
            <a:r>
              <a:rPr lang="ko-KR" altLang="en-US" sz="1600" spc="-70" dirty="0" smtClean="0">
                <a:latin typeface="Gulim"/>
                <a:cs typeface="Gulim"/>
              </a:rPr>
              <a:t>소속기관</a:t>
            </a:r>
            <a:r>
              <a:rPr lang="en-US" altLang="ko-KR" sz="1600" spc="-70" dirty="0" smtClean="0">
                <a:latin typeface="Gulim"/>
                <a:cs typeface="Gulim"/>
              </a:rPr>
              <a:t>/</a:t>
            </a:r>
            <a:r>
              <a:rPr lang="ko-KR" altLang="en-US" sz="1600" spc="-70" dirty="0" smtClean="0">
                <a:latin typeface="Gulim"/>
                <a:cs typeface="Gulim"/>
              </a:rPr>
              <a:t>학교인증</a:t>
            </a:r>
            <a:r>
              <a:rPr lang="en-US" altLang="ko-KR" sz="1600" spc="-70" dirty="0" smtClean="0">
                <a:latin typeface="Calibri"/>
                <a:cs typeface="Calibri"/>
              </a:rPr>
              <a:t>] </a:t>
            </a:r>
            <a:r>
              <a:rPr lang="ko-KR" altLang="en-US" sz="1600" spc="-85" dirty="0" smtClean="0">
                <a:latin typeface="Gulim"/>
                <a:cs typeface="Gulim"/>
              </a:rPr>
              <a:t>버튼을</a:t>
            </a:r>
            <a:r>
              <a:rPr lang="ko-KR" altLang="en-US" sz="1600" spc="-345" dirty="0" smtClean="0">
                <a:latin typeface="Gulim"/>
                <a:cs typeface="Gulim"/>
              </a:rPr>
              <a:t> </a:t>
            </a:r>
            <a:r>
              <a:rPr lang="ko-KR" altLang="en-US" sz="1600" spc="-70" dirty="0" smtClean="0">
                <a:latin typeface="Gulim"/>
                <a:cs typeface="Gulim"/>
              </a:rPr>
              <a:t>클릭하세요</a:t>
            </a:r>
            <a:r>
              <a:rPr lang="en-US" altLang="ko-KR" sz="1600" spc="-70" dirty="0" smtClean="0">
                <a:latin typeface="Calibri"/>
                <a:cs typeface="Calibri"/>
              </a:rPr>
              <a:t>.</a:t>
            </a:r>
            <a:endParaRPr lang="en-US" altLang="ko-KR" sz="1600" dirty="0">
              <a:latin typeface="Calibri"/>
              <a:cs typeface="Calibri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600" spc="-85" dirty="0" smtClean="0">
                <a:latin typeface="Gulim"/>
                <a:cs typeface="Gulim"/>
              </a:rPr>
              <a:t>클릭</a:t>
            </a:r>
            <a:r>
              <a:rPr lang="ko-KR" altLang="en-US" sz="1600" spc="-170" dirty="0" smtClean="0">
                <a:latin typeface="Gulim"/>
                <a:cs typeface="Gulim"/>
              </a:rPr>
              <a:t> </a:t>
            </a:r>
            <a:r>
              <a:rPr lang="ko-KR" altLang="en-US" sz="1600" spc="-40" dirty="0" smtClean="0">
                <a:latin typeface="Gulim"/>
                <a:cs typeface="Gulim"/>
              </a:rPr>
              <a:t>후</a:t>
            </a:r>
            <a:r>
              <a:rPr lang="en-US" altLang="ko-KR" sz="1600" spc="-40" dirty="0" smtClean="0">
                <a:latin typeface="Calibri"/>
                <a:cs typeface="Calibri"/>
              </a:rPr>
              <a:t>,</a:t>
            </a:r>
            <a:r>
              <a:rPr lang="ko-KR" altLang="en-US" sz="1600" spc="-15" dirty="0" smtClean="0">
                <a:latin typeface="Calibri"/>
                <a:cs typeface="Calibri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소속기관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조회하여</a:t>
            </a:r>
            <a:r>
              <a:rPr lang="ko-KR" altLang="en-US" sz="1600" spc="-185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대표 계정 </a:t>
            </a:r>
            <a:r>
              <a:rPr lang="ko-KR" altLang="en-US" sz="1600" spc="-85" dirty="0" smtClean="0">
                <a:latin typeface="Gulim"/>
                <a:cs typeface="Gulim"/>
              </a:rPr>
              <a:t>인증을</a:t>
            </a:r>
            <a:r>
              <a:rPr lang="ko-KR" altLang="en-US" sz="1600" spc="-185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통해</a:t>
            </a:r>
            <a:r>
              <a:rPr lang="ko-KR" altLang="en-US" sz="1600" spc="-170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논문을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이용하실</a:t>
            </a:r>
            <a:r>
              <a:rPr lang="ko-KR" altLang="en-US" sz="1600" spc="-175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수</a:t>
            </a:r>
            <a:r>
              <a:rPr lang="ko-KR" altLang="en-US" sz="1600" spc="-160" dirty="0" smtClean="0">
                <a:latin typeface="Gulim"/>
                <a:cs typeface="Gulim"/>
              </a:rPr>
              <a:t> </a:t>
            </a:r>
            <a:r>
              <a:rPr lang="ko-KR" altLang="en-US" sz="1600" spc="-85" dirty="0" smtClean="0">
                <a:latin typeface="Gulim"/>
                <a:cs typeface="Gulim"/>
              </a:rPr>
              <a:t>있습니다</a:t>
            </a:r>
            <a:r>
              <a:rPr lang="en-US" altLang="ko-KR" sz="1600" spc="-85" dirty="0" smtClean="0">
                <a:latin typeface="Gulim"/>
                <a:cs typeface="Gulim"/>
              </a:rPr>
              <a:t>.</a:t>
            </a:r>
            <a:endParaRPr lang="ko-KR" altLang="en-US" sz="1600" dirty="0" smtClean="0">
              <a:latin typeface="Gulim"/>
              <a:cs typeface="Gulim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ko-KR" altLang="en-US" sz="1600" dirty="0">
              <a:cs typeface="Calibri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3" y="3462754"/>
            <a:ext cx="423374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직선 화살표 연결선 20"/>
          <p:cNvCxnSpPr/>
          <p:nvPr/>
        </p:nvCxnSpPr>
        <p:spPr>
          <a:xfrm flipH="1">
            <a:off x="1514576" y="5181600"/>
            <a:ext cx="314224" cy="15240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280" y="4681954"/>
            <a:ext cx="3495675" cy="1401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타원 23"/>
          <p:cNvSpPr/>
          <p:nvPr/>
        </p:nvSpPr>
        <p:spPr>
          <a:xfrm>
            <a:off x="4349594" y="2667000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1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167093"/>
            <a:ext cx="2918911" cy="2280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직사각형 22"/>
          <p:cNvSpPr/>
          <p:nvPr/>
        </p:nvSpPr>
        <p:spPr>
          <a:xfrm>
            <a:off x="4608295" y="2667000"/>
            <a:ext cx="2478305" cy="344425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소속기관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학교인증 클릭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cxnSp>
        <p:nvCxnSpPr>
          <p:cNvPr id="25" name="직선 화살표 연결선 24"/>
          <p:cNvCxnSpPr/>
          <p:nvPr/>
        </p:nvCxnSpPr>
        <p:spPr>
          <a:xfrm flipV="1">
            <a:off x="5410200" y="2472967"/>
            <a:ext cx="0" cy="14073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5029200" y="2459331"/>
            <a:ext cx="818247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8"/>
          <p:cNvSpPr/>
          <p:nvPr/>
        </p:nvSpPr>
        <p:spPr>
          <a:xfrm>
            <a:off x="1828800" y="5029200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>
                <a:solidFill>
                  <a:srgbClr val="FFFF00"/>
                </a:solidFill>
                <a:latin typeface="+mj-ea"/>
                <a:ea typeface="+mj-ea"/>
              </a:rPr>
              <a:t>2</a:t>
            </a:r>
            <a:endParaRPr lang="ko-KR" altLang="en-US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0" name="직사각형 29"/>
          <p:cNvSpPr/>
          <p:nvPr/>
        </p:nvSpPr>
        <p:spPr>
          <a:xfrm>
            <a:off x="2087501" y="5029201"/>
            <a:ext cx="2063111" cy="3048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대표 계정 인증 클릭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31" name="타원 30"/>
          <p:cNvSpPr/>
          <p:nvPr/>
        </p:nvSpPr>
        <p:spPr>
          <a:xfrm>
            <a:off x="4501994" y="4953000"/>
            <a:ext cx="191926" cy="192628"/>
          </a:xfrm>
          <a:prstGeom prst="ellipse">
            <a:avLst/>
          </a:prstGeom>
          <a:solidFill>
            <a:srgbClr val="EF43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100" b="1" dirty="0" smtClean="0">
                <a:solidFill>
                  <a:srgbClr val="FFFF00"/>
                </a:solidFill>
                <a:latin typeface="+mj-ea"/>
                <a:ea typeface="+mj-ea"/>
              </a:rPr>
              <a:t>3</a:t>
            </a:r>
            <a:endParaRPr lang="ko-KR" altLang="en-US" sz="1100" b="1" dirty="0">
              <a:solidFill>
                <a:srgbClr val="FFFF00"/>
              </a:solidFill>
              <a:latin typeface="+mj-ea"/>
              <a:ea typeface="+mj-ea"/>
            </a:endParaRPr>
          </a:p>
        </p:txBody>
      </p:sp>
      <p:sp>
        <p:nvSpPr>
          <p:cNvPr id="32" name="직사각형 31"/>
          <p:cNvSpPr/>
          <p:nvPr/>
        </p:nvSpPr>
        <p:spPr>
          <a:xfrm>
            <a:off x="4760695" y="4953001"/>
            <a:ext cx="3240305" cy="304800"/>
          </a:xfrm>
          <a:prstGeom prst="rect">
            <a:avLst/>
          </a:prstGeom>
          <a:solidFill>
            <a:srgbClr val="FFFF00">
              <a:alpha val="10000"/>
            </a:srgbClr>
          </a:solidFill>
          <a:ln>
            <a:solidFill>
              <a:srgbClr val="EF4348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600" b="1" dirty="0" smtClean="0">
                <a:solidFill>
                  <a:srgbClr val="FF0000"/>
                </a:solidFill>
              </a:rPr>
              <a:t>대표 계정 </a:t>
            </a:r>
            <a:r>
              <a:rPr lang="ko-KR" altLang="en-US" sz="1600" b="1" smtClean="0">
                <a:solidFill>
                  <a:srgbClr val="FF0000"/>
                </a:solidFill>
              </a:rPr>
              <a:t>아이디</a:t>
            </a:r>
            <a:r>
              <a:rPr lang="en-US" altLang="ko-KR" sz="1600" b="1" dirty="0" smtClean="0">
                <a:solidFill>
                  <a:srgbClr val="FF0000"/>
                </a:solidFill>
              </a:rPr>
              <a:t>/ </a:t>
            </a:r>
            <a:r>
              <a:rPr lang="ko-KR" altLang="en-US" sz="1600" b="1" dirty="0" smtClean="0">
                <a:solidFill>
                  <a:srgbClr val="FF0000"/>
                </a:solidFill>
              </a:rPr>
              <a:t>비밀번호 </a:t>
            </a:r>
            <a:r>
              <a:rPr lang="ko-KR" altLang="en-US" sz="1600" b="1" dirty="0" err="1" smtClean="0">
                <a:solidFill>
                  <a:srgbClr val="FF0000"/>
                </a:solidFill>
              </a:rPr>
              <a:t>입렵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36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F4348"/>
        </a:solidFill>
        <a:ln>
          <a:noFill/>
        </a:ln>
      </a:spPr>
      <a:bodyPr rtlCol="0" anchor="ctr"/>
      <a:lstStyle>
        <a:defPPr algn="ctr">
          <a:defRPr sz="1100" b="1" dirty="0" smtClean="0">
            <a:solidFill>
              <a:srgbClr val="FFFF00"/>
            </a:solidFill>
            <a:latin typeface="+mj-ea"/>
            <a:ea typeface="+mj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1105</TotalTime>
  <Words>1468</Words>
  <Application>Microsoft Office PowerPoint</Application>
  <PresentationFormat>화면 슬라이드 쇼(4:3)</PresentationFormat>
  <Paragraphs>289</Paragraphs>
  <Slides>40</Slides>
  <Notes>4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40</vt:i4>
      </vt:variant>
    </vt:vector>
  </HeadingPairs>
  <TitlesOfParts>
    <vt:vector size="41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 Myoungeun</dc:creator>
  <cp:lastModifiedBy>N1803001</cp:lastModifiedBy>
  <cp:revision>461</cp:revision>
  <dcterms:created xsi:type="dcterms:W3CDTF">2019-04-09T01:54:20Z</dcterms:created>
  <dcterms:modified xsi:type="dcterms:W3CDTF">2022-01-06T05:27:49Z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2019-02-15T00:00:00Z</vt:filetime>
  </property>
  <property fmtid="{D5CDD505-2E9C-101B-9397-08002B2CF9AE}" pid="3" name="Creator">
    <vt:lpwstr>Office 365용 Microsoft® PowerPoint®</vt:lpwstr>
  </property>
  <property fmtid="{D5CDD505-2E9C-101B-9397-08002B2CF9AE}" pid="4" name="LastSaved">
    <vt:filetime>2019-04-09T00:00:00Z</vt:filetime>
  </property>
</Properties>
</file>